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13.fntdata" ContentType="application/x-fontdata"/>
  <Override PartName="/ppt/fonts/font14.fntdata" ContentType="application/x-fontdata"/>
  <Override PartName="/ppt/fonts/font15.fntdata" ContentType="application/x-fontdata"/>
  <Override PartName="/ppt/fonts/font16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80" r:id="rId8"/>
    <p:sldId id="260" r:id="rId9"/>
    <p:sldId id="281" r:id="rId10"/>
    <p:sldId id="261" r:id="rId11"/>
    <p:sldId id="262" r:id="rId12"/>
    <p:sldId id="282" r:id="rId13"/>
    <p:sldId id="270" r:id="rId14"/>
    <p:sldId id="269" r:id="rId15"/>
    <p:sldId id="263" r:id="rId16"/>
    <p:sldId id="283" r:id="rId17"/>
    <p:sldId id="264" r:id="rId18"/>
    <p:sldId id="265" r:id="rId19"/>
    <p:sldId id="266" r:id="rId20"/>
    <p:sldId id="267" r:id="rId21"/>
    <p:sldId id="268" r:id="rId22"/>
  </p:sldIdLst>
  <p:sldSz cx="9144000" cy="6858000" type="screen4x3"/>
  <p:notesSz cx="9144000" cy="6858000"/>
  <p:embeddedFontLst>
    <p:embeddedFont>
      <p:font typeface="Calibri" panose="020F0502020204030204"/>
      <p:regular r:id="rId26"/>
      <p:bold r:id="rId27"/>
      <p:italic r:id="rId28"/>
      <p:boldItalic r:id="rId29"/>
    </p:embeddedFont>
    <p:embeddedFont>
      <p:font typeface="Century Schoolbook" panose="02040604050505020304"/>
      <p:regular r:id="rId30"/>
      <p:bold r:id="rId31"/>
      <p:italic r:id="rId32"/>
      <p:boldItalic r:id="rId33"/>
    </p:embeddedFont>
    <p:embeddedFont>
      <p:font typeface="Calibri" panose="020F0502020204030204" pitchFamily="34" charset="0"/>
      <p:regular r:id="rId34"/>
      <p:bold r:id="rId35"/>
      <p:italic r:id="rId36"/>
      <p:boldItalic r:id="rId37"/>
    </p:embeddedFont>
    <p:embeddedFont>
      <p:font typeface="Century Schoolbook" panose="02040604050505020304" pitchFamily="18" charset="0"/>
      <p:regular r:id="rId38"/>
      <p:bold r:id="rId39"/>
      <p:italic r:id="rId40"/>
      <p:bold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2871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CB3F4C0-F2E8-4320-A34B-0B094AA1094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Style>
        <a:tcBdr/>
      </a:tcStyle>
    </a:band1H>
    <a:band2H>
      <a:tcStyle>
        <a:tcBdr/>
      </a:tcStyle>
    </a:band2H>
    <a:band1V>
      <a:tcStyle>
        <a:tcBdr/>
      </a:tcStyle>
    </a:band1V>
    <a:band2V>
      <a:tcStyle>
        <a:tcBdr/>
      </a:tcStyle>
    </a:band2V>
    <a:lastCol>
      <a:tcStyle>
        <a:tcBdr/>
      </a:tcStyle>
    </a:lastCol>
    <a:firstCol>
      <a:tcStyle>
        <a:tcBdr/>
      </a:tcStyle>
    </a:firstCol>
    <a:lastRow>
      <a:tcStyle>
        <a:tcBdr/>
      </a:tcStyle>
    </a:lastRow>
    <a:seCell>
      <a:tcStyle>
        <a:tcBdr/>
      </a:tcStyle>
    </a:seCell>
    <a:swCell>
      <a:tcStyle>
        <a:tcBdr/>
      </a:tcStyle>
    </a:swCell>
    <a:firstRow>
      <a:tcStyle>
        <a:tcBdr/>
      </a:tcStyle>
    </a:firstRow>
    <a:neCell>
      <a:tcStyle>
        <a:tcBdr/>
      </a:tcStyle>
    </a:neCell>
    <a:nwCell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>
        <p:scale>
          <a:sx n="75" d="100"/>
          <a:sy n="75" d="100"/>
        </p:scale>
        <p:origin x="1666" y="120"/>
      </p:cViewPr>
      <p:guideLst>
        <p:guide orient="horz" pos="2871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1" Type="http://schemas.openxmlformats.org/officeDocument/2006/relationships/font" Target="fonts/font16.fntdata"/><Relationship Id="rId40" Type="http://schemas.openxmlformats.org/officeDocument/2006/relationships/font" Target="fonts/font15.fntdata"/><Relationship Id="rId4" Type="http://schemas.openxmlformats.org/officeDocument/2006/relationships/notesMaster" Target="notesMasters/notesMaster1.xml"/><Relationship Id="rId39" Type="http://schemas.openxmlformats.org/officeDocument/2006/relationships/font" Target="fonts/font14.fntdata"/><Relationship Id="rId38" Type="http://schemas.openxmlformats.org/officeDocument/2006/relationships/font" Target="fonts/font13.fntdata"/><Relationship Id="rId37" Type="http://schemas.openxmlformats.org/officeDocument/2006/relationships/font" Target="fonts/font12.fntdata"/><Relationship Id="rId36" Type="http://schemas.openxmlformats.org/officeDocument/2006/relationships/font" Target="fonts/font11.fntdata"/><Relationship Id="rId35" Type="http://schemas.openxmlformats.org/officeDocument/2006/relationships/font" Target="fonts/font10.fntdata"/><Relationship Id="rId34" Type="http://schemas.openxmlformats.org/officeDocument/2006/relationships/font" Target="fonts/font9.fntdata"/><Relationship Id="rId33" Type="http://schemas.openxmlformats.org/officeDocument/2006/relationships/font" Target="fonts/font8.fntdata"/><Relationship Id="rId32" Type="http://schemas.openxmlformats.org/officeDocument/2006/relationships/font" Target="fonts/font7.fntdata"/><Relationship Id="rId31" Type="http://schemas.openxmlformats.org/officeDocument/2006/relationships/font" Target="fonts/font6.fntdata"/><Relationship Id="rId30" Type="http://schemas.openxmlformats.org/officeDocument/2006/relationships/font" Target="fonts/font5.fntdata"/><Relationship Id="rId3" Type="http://schemas.openxmlformats.org/officeDocument/2006/relationships/slide" Target="slides/slide1.xml"/><Relationship Id="rId29" Type="http://schemas.openxmlformats.org/officeDocument/2006/relationships/font" Target="fonts/font4.fntdata"/><Relationship Id="rId28" Type="http://schemas.openxmlformats.org/officeDocument/2006/relationships/font" Target="fonts/font3.fntdata"/><Relationship Id="rId27" Type="http://schemas.openxmlformats.org/officeDocument/2006/relationships/font" Target="fonts/font2.fntdata"/><Relationship Id="rId26" Type="http://schemas.openxmlformats.org/officeDocument/2006/relationships/font" Target="fonts/font1.fntdata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524300" y="514350"/>
            <a:ext cx="60963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●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○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■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●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○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■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●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○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■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</a:p>
        </p:txBody>
      </p:sp>
      <p:sp>
        <p:nvSpPr>
          <p:cNvPr id="44" name="Google Shape;4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7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6" name="Google Shape;10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75" name="Google Shape;17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1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6" name="Google Shape;16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2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5" name="Google Shape;115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3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3" name="Google Shape;123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4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2" name="Google Shape;13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5cc8714c89_2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1" name="Google Shape;141;g5cc8714c89_2_35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0" name="Google Shape;150;p1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8" name="Google Shape;158;p17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5cc8714c89_0_4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</a:p>
        </p:txBody>
      </p:sp>
      <p:sp>
        <p:nvSpPr>
          <p:cNvPr id="54" name="Google Shape;54;g5cc8714c89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3" name="Google Shape;6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3" name="Google Shape;7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3" name="Google Shape;7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8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4" name="Google Shape;8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8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4" name="Google Shape;8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7" name="Google Shape;9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7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6" name="Google Shape;10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matchingName="Title and Content">
  <p:cSld name="OBJECT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8"/>
          <p:cNvSpPr txBox="1">
            <a:spLocks noGrp="1"/>
          </p:cNvSpPr>
          <p:nvPr>
            <p:ph type="title"/>
          </p:nvPr>
        </p:nvSpPr>
        <p:spPr>
          <a:xfrm>
            <a:off x="1753870" y="482930"/>
            <a:ext cx="5636259" cy="6972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1" i="0">
                <a:solidFill>
                  <a:schemeClr val="hlink"/>
                </a:solidFill>
                <a:latin typeface="Century Schoolbook" panose="02040604050505020304"/>
                <a:ea typeface="Century Schoolbook" panose="02040604050505020304"/>
                <a:cs typeface="Century Schoolbook" panose="02040604050505020304"/>
                <a:sym typeface="Century Schoolbook" panose="02040604050505020304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8"/>
          <p:cNvSpPr txBox="1">
            <a:spLocks noGrp="1"/>
          </p:cNvSpPr>
          <p:nvPr>
            <p:ph type="body" idx="1"/>
          </p:nvPr>
        </p:nvSpPr>
        <p:spPr>
          <a:xfrm>
            <a:off x="535940" y="1570180"/>
            <a:ext cx="8073390" cy="34093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>
                <a:solidFill>
                  <a:schemeClr val="dk1"/>
                </a:solidFill>
                <a:latin typeface="Century Schoolbook" panose="02040604050505020304"/>
                <a:ea typeface="Century Schoolbook" panose="02040604050505020304"/>
                <a:cs typeface="Century Schoolbook" panose="02040604050505020304"/>
                <a:sym typeface="Century Schoolbook" panose="02040604050505020304"/>
              </a:defRPr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8"/>
          <p:cNvSpPr txBox="1">
            <a:spLocks noGrp="1"/>
          </p:cNvSpPr>
          <p:nvPr>
            <p:ph type="ftr" idx="11"/>
          </p:nvPr>
        </p:nvSpPr>
        <p:spPr>
          <a:xfrm>
            <a:off x="1379347" y="5917197"/>
            <a:ext cx="7220584" cy="768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1" i="0">
                <a:solidFill>
                  <a:srgbClr val="00006C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8"/>
          <p:cNvSpPr txBox="1">
            <a:spLocks noGrp="1"/>
          </p:cNvSpPr>
          <p:nvPr>
            <p:ph type="dt" idx="10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8"/>
          <p:cNvSpPr txBox="1">
            <a:spLocks noGrp="1"/>
          </p:cNvSpPr>
          <p:nvPr>
            <p:ph type="sldNum" idx="12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9"/>
          <p:cNvSpPr txBox="1">
            <a:spLocks noGrp="1"/>
          </p:cNvSpPr>
          <p:nvPr>
            <p:ph type="ctrTitle"/>
          </p:nvPr>
        </p:nvSpPr>
        <p:spPr>
          <a:xfrm>
            <a:off x="803554" y="214706"/>
            <a:ext cx="7536891" cy="124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>
                <a:solidFill>
                  <a:schemeClr val="hlink"/>
                </a:solidFill>
                <a:latin typeface="Century Schoolbook" panose="02040604050505020304"/>
                <a:ea typeface="Century Schoolbook" panose="02040604050505020304"/>
                <a:cs typeface="Century Schoolbook" panose="02040604050505020304"/>
                <a:sym typeface="Century Schoolbook" panose="02040604050505020304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29"/>
          <p:cNvSpPr txBox="1">
            <a:spLocks noGrp="1"/>
          </p:cNvSpPr>
          <p:nvPr>
            <p:ph type="subTitle" idx="1"/>
          </p:nvPr>
        </p:nvSpPr>
        <p:spPr>
          <a:xfrm>
            <a:off x="1371600" y="3840480"/>
            <a:ext cx="6400800" cy="17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9"/>
          <p:cNvSpPr txBox="1">
            <a:spLocks noGrp="1"/>
          </p:cNvSpPr>
          <p:nvPr>
            <p:ph type="ftr" idx="11"/>
          </p:nvPr>
        </p:nvSpPr>
        <p:spPr>
          <a:xfrm>
            <a:off x="1379347" y="5917197"/>
            <a:ext cx="7220584" cy="768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1" i="0">
                <a:solidFill>
                  <a:srgbClr val="00006C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29"/>
          <p:cNvSpPr txBox="1">
            <a:spLocks noGrp="1"/>
          </p:cNvSpPr>
          <p:nvPr>
            <p:ph type="dt" idx="10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9"/>
          <p:cNvSpPr txBox="1">
            <a:spLocks noGrp="1"/>
          </p:cNvSpPr>
          <p:nvPr>
            <p:ph type="sldNum" idx="12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0"/>
          <p:cNvSpPr txBox="1">
            <a:spLocks noGrp="1"/>
          </p:cNvSpPr>
          <p:nvPr>
            <p:ph type="title"/>
          </p:nvPr>
        </p:nvSpPr>
        <p:spPr>
          <a:xfrm>
            <a:off x="1753870" y="482930"/>
            <a:ext cx="5636259" cy="6972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1" i="0">
                <a:solidFill>
                  <a:schemeClr val="hlink"/>
                </a:solidFill>
                <a:latin typeface="Century Schoolbook" panose="02040604050505020304"/>
                <a:ea typeface="Century Schoolbook" panose="02040604050505020304"/>
                <a:cs typeface="Century Schoolbook" panose="02040604050505020304"/>
                <a:sym typeface="Century Schoolbook" panose="02040604050505020304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30"/>
          <p:cNvSpPr txBox="1">
            <a:spLocks noGrp="1"/>
          </p:cNvSpPr>
          <p:nvPr>
            <p:ph type="ftr" idx="11"/>
          </p:nvPr>
        </p:nvSpPr>
        <p:spPr>
          <a:xfrm>
            <a:off x="1379347" y="5917197"/>
            <a:ext cx="7220584" cy="768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1" i="0">
                <a:solidFill>
                  <a:srgbClr val="00006C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30"/>
          <p:cNvSpPr txBox="1">
            <a:spLocks noGrp="1"/>
          </p:cNvSpPr>
          <p:nvPr>
            <p:ph type="dt" idx="10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30"/>
          <p:cNvSpPr txBox="1">
            <a:spLocks noGrp="1"/>
          </p:cNvSpPr>
          <p:nvPr>
            <p:ph type="sldNum" idx="12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31"/>
          <p:cNvSpPr txBox="1">
            <a:spLocks noGrp="1"/>
          </p:cNvSpPr>
          <p:nvPr>
            <p:ph type="ftr" idx="11"/>
          </p:nvPr>
        </p:nvSpPr>
        <p:spPr>
          <a:xfrm>
            <a:off x="1379347" y="5917197"/>
            <a:ext cx="7220584" cy="768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1" i="0">
                <a:solidFill>
                  <a:srgbClr val="00006C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31"/>
          <p:cNvSpPr txBox="1">
            <a:spLocks noGrp="1"/>
          </p:cNvSpPr>
          <p:nvPr>
            <p:ph type="dt" idx="10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31"/>
          <p:cNvSpPr txBox="1">
            <a:spLocks noGrp="1"/>
          </p:cNvSpPr>
          <p:nvPr>
            <p:ph type="sldNum" idx="12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2"/>
          <p:cNvSpPr txBox="1">
            <a:spLocks noGrp="1"/>
          </p:cNvSpPr>
          <p:nvPr>
            <p:ph type="title"/>
          </p:nvPr>
        </p:nvSpPr>
        <p:spPr>
          <a:xfrm>
            <a:off x="1753870" y="482930"/>
            <a:ext cx="5636259" cy="6972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1" i="0">
                <a:solidFill>
                  <a:schemeClr val="hlink"/>
                </a:solidFill>
                <a:latin typeface="Century Schoolbook" panose="02040604050505020304"/>
                <a:ea typeface="Century Schoolbook" panose="02040604050505020304"/>
                <a:cs typeface="Century Schoolbook" panose="02040604050505020304"/>
                <a:sym typeface="Century Schoolbook" panose="02040604050505020304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32"/>
          <p:cNvSpPr txBox="1">
            <a:spLocks noGrp="1"/>
          </p:cNvSpPr>
          <p:nvPr>
            <p:ph type="body" idx="1"/>
          </p:nvPr>
        </p:nvSpPr>
        <p:spPr>
          <a:xfrm>
            <a:off x="457200" y="1577340"/>
            <a:ext cx="3977640" cy="4526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32"/>
          <p:cNvSpPr txBox="1">
            <a:spLocks noGrp="1"/>
          </p:cNvSpPr>
          <p:nvPr>
            <p:ph type="body" idx="2"/>
          </p:nvPr>
        </p:nvSpPr>
        <p:spPr>
          <a:xfrm>
            <a:off x="4709160" y="1577340"/>
            <a:ext cx="3977640" cy="4526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32"/>
          <p:cNvSpPr txBox="1">
            <a:spLocks noGrp="1"/>
          </p:cNvSpPr>
          <p:nvPr>
            <p:ph type="ftr" idx="11"/>
          </p:nvPr>
        </p:nvSpPr>
        <p:spPr>
          <a:xfrm>
            <a:off x="1379347" y="5917197"/>
            <a:ext cx="7220584" cy="768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1" i="0">
                <a:solidFill>
                  <a:srgbClr val="00006C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32"/>
          <p:cNvSpPr txBox="1">
            <a:spLocks noGrp="1"/>
          </p:cNvSpPr>
          <p:nvPr>
            <p:ph type="dt" idx="10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32"/>
          <p:cNvSpPr txBox="1">
            <a:spLocks noGrp="1"/>
          </p:cNvSpPr>
          <p:nvPr>
            <p:ph type="sldNum" idx="12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522000" y="1153054"/>
            <a:ext cx="8100000" cy="594000"/>
          </a:xfrm>
        </p:spPr>
        <p:txBody>
          <a:bodyPr lIns="0" tIns="0" rIns="0" bIns="0"/>
          <a:lstStyle>
            <a:lvl1pPr algn="ctr" fontAlgn="base"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7" Type="http://schemas.openxmlformats.org/officeDocument/2006/relationships/image" Target="../media/image1.jpeg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7"/>
          <p:cNvSpPr/>
          <p:nvPr/>
        </p:nvSpPr>
        <p:spPr>
          <a:xfrm>
            <a:off x="0" y="5816578"/>
            <a:ext cx="1062142" cy="1041418"/>
          </a:xfrm>
          <a:prstGeom prst="rect">
            <a:avLst/>
          </a:prstGeom>
          <a:blipFill rotWithShape="1">
            <a:blip r:embed="rId7"/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7" name="Google Shape;7;p27"/>
          <p:cNvSpPr/>
          <p:nvPr/>
        </p:nvSpPr>
        <p:spPr>
          <a:xfrm>
            <a:off x="0" y="5638800"/>
            <a:ext cx="9144000" cy="152400"/>
          </a:xfrm>
          <a:custGeom>
            <a:avLst/>
            <a:gdLst/>
            <a:ahLst/>
            <a:cxnLst/>
            <a:rect l="l" t="t" r="r" b="b"/>
            <a:pathLst>
              <a:path w="9144000" h="152400" extrusionOk="0">
                <a:moveTo>
                  <a:pt x="0" y="152400"/>
                </a:moveTo>
                <a:lnTo>
                  <a:pt x="9144000" y="152400"/>
                </a:lnTo>
                <a:lnTo>
                  <a:pt x="9144000" y="0"/>
                </a:lnTo>
                <a:lnTo>
                  <a:pt x="0" y="0"/>
                </a:lnTo>
                <a:lnTo>
                  <a:pt x="0" y="152400"/>
                </a:lnTo>
                <a:close/>
              </a:path>
            </a:pathLst>
          </a:custGeom>
          <a:solidFill>
            <a:srgbClr val="00006C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8" name="Google Shape;8;p27"/>
          <p:cNvSpPr/>
          <p:nvPr/>
        </p:nvSpPr>
        <p:spPr>
          <a:xfrm>
            <a:off x="0" y="5638800"/>
            <a:ext cx="9144000" cy="152400"/>
          </a:xfrm>
          <a:custGeom>
            <a:avLst/>
            <a:gdLst/>
            <a:ahLst/>
            <a:cxnLst/>
            <a:rect l="l" t="t" r="r" b="b"/>
            <a:pathLst>
              <a:path w="9144000" h="152400" extrusionOk="0">
                <a:moveTo>
                  <a:pt x="0" y="152400"/>
                </a:moveTo>
                <a:lnTo>
                  <a:pt x="9144000" y="152400"/>
                </a:lnTo>
                <a:lnTo>
                  <a:pt x="9144000" y="0"/>
                </a:lnTo>
                <a:lnTo>
                  <a:pt x="0" y="0"/>
                </a:lnTo>
                <a:lnTo>
                  <a:pt x="0" y="1524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9" name="Google Shape;9;p27"/>
          <p:cNvSpPr txBox="1">
            <a:spLocks noGrp="1"/>
          </p:cNvSpPr>
          <p:nvPr>
            <p:ph type="title"/>
          </p:nvPr>
        </p:nvSpPr>
        <p:spPr>
          <a:xfrm>
            <a:off x="1753870" y="482930"/>
            <a:ext cx="5636259" cy="6972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4400" b="1" i="0" u="none" strike="noStrike" cap="none">
                <a:solidFill>
                  <a:schemeClr val="hlink"/>
                </a:solidFill>
                <a:latin typeface="Century Schoolbook" panose="02040604050505020304"/>
                <a:ea typeface="Century Schoolbook" panose="02040604050505020304"/>
                <a:cs typeface="Century Schoolbook" panose="02040604050505020304"/>
                <a:sym typeface="Century Schoolbook" panose="020406040505050203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0" name="Google Shape;10;p27"/>
          <p:cNvSpPr txBox="1">
            <a:spLocks noGrp="1"/>
          </p:cNvSpPr>
          <p:nvPr>
            <p:ph type="body" idx="1"/>
          </p:nvPr>
        </p:nvSpPr>
        <p:spPr>
          <a:xfrm>
            <a:off x="535940" y="1570180"/>
            <a:ext cx="8073390" cy="34093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0" i="0" u="none" strike="noStrike" cap="none">
                <a:solidFill>
                  <a:schemeClr val="dk1"/>
                </a:solidFill>
                <a:latin typeface="Century Schoolbook" panose="02040604050505020304"/>
                <a:ea typeface="Century Schoolbook" panose="02040604050505020304"/>
                <a:cs typeface="Century Schoolbook" panose="02040604050505020304"/>
                <a:sym typeface="Century Schoolbook" panose="02040604050505020304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11" name="Google Shape;11;p27"/>
          <p:cNvSpPr txBox="1">
            <a:spLocks noGrp="1"/>
          </p:cNvSpPr>
          <p:nvPr>
            <p:ph type="ftr" idx="11"/>
          </p:nvPr>
        </p:nvSpPr>
        <p:spPr>
          <a:xfrm>
            <a:off x="1379347" y="5917197"/>
            <a:ext cx="7220584" cy="768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1" i="0" u="none" strike="noStrike" cap="none">
                <a:solidFill>
                  <a:srgbClr val="00006C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12" name="Google Shape;12;p27"/>
          <p:cNvSpPr txBox="1">
            <a:spLocks noGrp="1"/>
          </p:cNvSpPr>
          <p:nvPr>
            <p:ph type="dt" idx="10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13" name="Google Shape;13;p27"/>
          <p:cNvSpPr txBox="1">
            <a:spLocks noGrp="1"/>
          </p:cNvSpPr>
          <p:nvPr>
            <p:ph type="sldNum" idx="12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1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6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.png"/><Relationship Id="rId2" Type="http://schemas.openxmlformats.org/officeDocument/2006/relationships/hyperlink" Target="https://www.tensorflow.org/" TargetMode="External"/><Relationship Id="rId1" Type="http://schemas.openxmlformats.org/officeDocument/2006/relationships/hyperlink" Target="https://opencv.org/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"/>
          <p:cNvSpPr txBox="1"/>
          <p:nvPr/>
        </p:nvSpPr>
        <p:spPr>
          <a:xfrm>
            <a:off x="1280160" y="5943053"/>
            <a:ext cx="7496601" cy="672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r>
              <a:rPr lang="en-US" sz="1800" b="1" i="1" u="none" strike="noStrike" cap="none">
                <a:solidFill>
                  <a:srgbClr val="C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Department of Computer Science &amp; Engineering, MITSoC, Loni Kalbhor</a:t>
            </a:r>
            <a:endParaRPr sz="1800" b="1" i="1" u="none" strike="noStrike" cap="none">
              <a:solidFill>
                <a:srgbClr val="C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47" name="Google Shape;47;p2"/>
          <p:cNvSpPr/>
          <p:nvPr/>
        </p:nvSpPr>
        <p:spPr>
          <a:xfrm>
            <a:off x="2514600" y="3840480"/>
            <a:ext cx="37338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639445" marR="0" lvl="0" indent="-51879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 panose="020B0604020202020204"/>
              <a:buNone/>
            </a:pPr>
            <a:endParaRPr sz="16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48" name="Google Shape;48;p2"/>
          <p:cNvSpPr txBox="1">
            <a:spLocks noGrp="1"/>
          </p:cNvSpPr>
          <p:nvPr>
            <p:ph type="title"/>
          </p:nvPr>
        </p:nvSpPr>
        <p:spPr>
          <a:xfrm>
            <a:off x="267300" y="1951900"/>
            <a:ext cx="8609400" cy="553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600" dirty="0">
                <a:solidFill>
                  <a:srgbClr val="073763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“Smart Traffic Light Control System”</a:t>
            </a:r>
            <a:endParaRPr dirty="0">
              <a:solidFill>
                <a:srgbClr val="073763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49" name="Google Shape;49;p2"/>
          <p:cNvSpPr txBox="1"/>
          <p:nvPr/>
        </p:nvSpPr>
        <p:spPr>
          <a:xfrm>
            <a:off x="822783" y="2978798"/>
            <a:ext cx="7496700" cy="2062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MITU22BTCS0150 :- Arnav Sohani</a:t>
            </a:r>
            <a:endParaRPr lang="en-IN" sz="1600" b="1"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algn="ctr"/>
            <a:r>
              <a:rPr lang="en-US" sz="1600" b="1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MITU22BTCS0345 :- Ishan Gaikwad</a:t>
            </a:r>
            <a:endParaRPr lang="en-US" sz="1600" b="1"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algn="ctr"/>
            <a:r>
              <a:rPr lang="en-US" sz="1600" b="1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MITU22BTCS0510 :- Omkar Lonkar</a:t>
            </a:r>
            <a:endParaRPr lang="en-US" sz="1600" b="1"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algn="ctr"/>
            <a:r>
              <a:rPr lang="en-US" sz="1600" b="1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MITU22BTCS0707 :- Samiksha Roy</a:t>
            </a:r>
            <a:endParaRPr lang="en-US" sz="1600" b="1"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IN" sz="1600" b="1"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Guided by</a:t>
            </a:r>
            <a:endParaRPr sz="1600" b="1"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1"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Prof. Vaibhav Sawalkar</a:t>
            </a:r>
            <a:endParaRPr sz="1600" b="1"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50" name="Google Shape;50;p2"/>
          <p:cNvSpPr txBox="1"/>
          <p:nvPr/>
        </p:nvSpPr>
        <p:spPr>
          <a:xfrm>
            <a:off x="2878691" y="555528"/>
            <a:ext cx="3384884" cy="1077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Project Presentation</a:t>
            </a:r>
            <a:endParaRPr lang="en-US" sz="3200" b="1" i="0" u="none" strike="noStrike" cap="none" dirty="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pic>
        <p:nvPicPr>
          <p:cNvPr id="51" name="Google Shape;51;p2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5812967"/>
            <a:ext cx="999854" cy="1020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7"/>
          <p:cNvSpPr txBox="1">
            <a:spLocks noGrp="1"/>
          </p:cNvSpPr>
          <p:nvPr>
            <p:ph type="sldNum" idx="12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109" name="Google Shape;109;p7"/>
          <p:cNvSpPr txBox="1"/>
          <p:nvPr/>
        </p:nvSpPr>
        <p:spPr>
          <a:xfrm>
            <a:off x="1379346" y="6104088"/>
            <a:ext cx="7378753" cy="672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r>
              <a:rPr lang="en-US" sz="1800" b="1" i="1" u="none" strike="noStrike" cap="none">
                <a:solidFill>
                  <a:srgbClr val="C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Department of Computer Science &amp; Engineering, MITSoE, Loni Kalbhor</a:t>
            </a:r>
            <a:endParaRPr sz="1800" b="1" i="1" u="none" strike="noStrike" cap="none">
              <a:solidFill>
                <a:srgbClr val="C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pic>
        <p:nvPicPr>
          <p:cNvPr id="110" name="Google Shape;110;p7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5812967"/>
            <a:ext cx="999854" cy="1020451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7"/>
          <p:cNvSpPr txBox="1"/>
          <p:nvPr/>
        </p:nvSpPr>
        <p:spPr>
          <a:xfrm>
            <a:off x="485580" y="889692"/>
            <a:ext cx="8658420" cy="40132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b="1" dirty="0">
                <a:solidFill>
                  <a:srgbClr val="BF9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Scope of Work</a:t>
            </a:r>
            <a:endParaRPr sz="1900" b="1" dirty="0">
              <a:solidFill>
                <a:srgbClr val="BF9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700" b="1" dirty="0">
              <a:solidFill>
                <a:srgbClr val="BF9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12" name="Google Shape;112;p7"/>
          <p:cNvSpPr txBox="1"/>
          <p:nvPr/>
        </p:nvSpPr>
        <p:spPr>
          <a:xfrm>
            <a:off x="417093" y="224589"/>
            <a:ext cx="8037095" cy="465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rgbClr val="C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</a:t>
            </a:r>
            <a:endParaRPr dirty="0"/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499927" y="1130075"/>
            <a:ext cx="5351145" cy="11892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no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0" 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Implement a real-time vehicle count detection system using cameras.</a:t>
            </a:r>
            <a:endParaRPr kumimoji="0" lang="en-US" sz="17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Develop dynamic traffic signal control based on these counts.</a:t>
            </a:r>
            <a:endParaRPr kumimoji="0" lang="en-US" sz="17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Test and evaluate the system on a simulated intersection. </a:t>
            </a:r>
            <a:endParaRPr kumimoji="0" lang="en-US" sz="17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AutoShape 5" descr="Traffic Light Animation Stock Video ...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I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6505" y="2559685"/>
            <a:ext cx="5277485" cy="279844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0"/>
          <p:cNvSpPr txBox="1">
            <a:spLocks noGrp="1"/>
          </p:cNvSpPr>
          <p:nvPr>
            <p:ph type="sldNum" idx="12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178" name="Google Shape;178;p10"/>
          <p:cNvSpPr txBox="1"/>
          <p:nvPr/>
        </p:nvSpPr>
        <p:spPr>
          <a:xfrm>
            <a:off x="417094" y="224589"/>
            <a:ext cx="8010213" cy="57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 dirty="0">
                <a:solidFill>
                  <a:srgbClr val="C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6. Tools and Languages</a:t>
            </a:r>
            <a:r>
              <a:rPr lang="en-US" sz="2200" b="0" i="0" u="none" strike="noStrike" cap="none" dirty="0">
                <a:solidFill>
                  <a:srgbClr val="C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</a:t>
            </a:r>
            <a:endParaRPr dirty="0"/>
          </a:p>
        </p:txBody>
      </p:sp>
      <p:sp>
        <p:nvSpPr>
          <p:cNvPr id="179" name="Google Shape;179;p10"/>
          <p:cNvSpPr txBox="1"/>
          <p:nvPr/>
        </p:nvSpPr>
        <p:spPr>
          <a:xfrm>
            <a:off x="1379346" y="6104088"/>
            <a:ext cx="7378753" cy="672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r>
              <a:rPr lang="en-US" sz="1800" b="1" i="1" u="none" strike="noStrike" cap="none">
                <a:solidFill>
                  <a:srgbClr val="C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Department of Computer Science &amp; Engineering, MITSoE, Loni Kalbhor</a:t>
            </a:r>
            <a:endParaRPr sz="1800" b="1" i="1" u="none" strike="noStrike" cap="none">
              <a:solidFill>
                <a:srgbClr val="C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pic>
        <p:nvPicPr>
          <p:cNvPr id="180" name="Google Shape;180;p10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5812967"/>
            <a:ext cx="999854" cy="1020451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10"/>
          <p:cNvSpPr txBox="1"/>
          <p:nvPr/>
        </p:nvSpPr>
        <p:spPr>
          <a:xfrm>
            <a:off x="676500" y="941419"/>
            <a:ext cx="8010300" cy="40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sz="1700" b="1" dirty="0">
                <a:latin typeface="Calibri" panose="020F0502020204030204" pitchFamily="34" charset="0"/>
                <a:cs typeface="Calibri" panose="020F0502020204030204" pitchFamily="34" charset="0"/>
              </a:rPr>
              <a:t>Python</a:t>
            </a:r>
            <a:r>
              <a:rPr lang="en-GB" sz="1700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  <a:endParaRPr lang="en-GB" sz="17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GB" sz="1700" dirty="0">
                <a:latin typeface="Calibri" panose="020F0502020204030204" pitchFamily="34" charset="0"/>
                <a:cs typeface="Calibri" panose="020F0502020204030204" pitchFamily="34" charset="0"/>
              </a:rPr>
              <a:t>Primary language used to implement the logic for the traffic control system.</a:t>
            </a:r>
            <a:endParaRPr lang="en-GB" sz="17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endParaRPr lang="en-GB" sz="17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GB" sz="1700" dirty="0">
                <a:latin typeface="Calibri" panose="020F0502020204030204" pitchFamily="34" charset="0"/>
                <a:cs typeface="Calibri" panose="020F0502020204030204" pitchFamily="34" charset="0"/>
              </a:rPr>
              <a:t>Libraries used for computer vision and real-time processing:</a:t>
            </a:r>
            <a:endParaRPr lang="en-GB" sz="17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GB" sz="1700" b="1" dirty="0">
                <a:latin typeface="Calibri" panose="020F0502020204030204" pitchFamily="34" charset="0"/>
                <a:cs typeface="Calibri" panose="020F0502020204030204" pitchFamily="34" charset="0"/>
              </a:rPr>
              <a:t>NumPy</a:t>
            </a:r>
            <a:r>
              <a:rPr lang="en-GB" sz="1700" dirty="0">
                <a:latin typeface="Calibri" panose="020F0502020204030204" pitchFamily="34" charset="0"/>
                <a:cs typeface="Calibri" panose="020F0502020204030204" pitchFamily="34" charset="0"/>
              </a:rPr>
              <a:t>: For handling any data processing (e.g., storing vehicle counts, time calculations).</a:t>
            </a:r>
            <a:endParaRPr lang="en-GB" sz="17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endParaRPr lang="en-GB" sz="17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2"/>
            <a:r>
              <a:rPr lang="en-US" sz="1700" b="1" dirty="0">
                <a:latin typeface="Calibri" panose="020F0502020204030204" pitchFamily="34" charset="0"/>
                <a:cs typeface="Calibri" panose="020F0502020204030204" pitchFamily="34" charset="0"/>
              </a:rPr>
              <a:t>YOLOv8 (</a:t>
            </a:r>
            <a:r>
              <a:rPr lang="en-US" sz="1700" b="1" dirty="0" err="1">
                <a:latin typeface="Calibri" panose="020F0502020204030204" pitchFamily="34" charset="0"/>
                <a:cs typeface="Calibri" panose="020F0502020204030204" pitchFamily="34" charset="0"/>
              </a:rPr>
              <a:t>Ultralytics</a:t>
            </a:r>
            <a:r>
              <a:rPr lang="en-US" sz="1700" b="1" dirty="0">
                <a:latin typeface="Calibri" panose="020F0502020204030204" pitchFamily="34" charset="0"/>
                <a:cs typeface="Calibri" panose="020F0502020204030204" pitchFamily="34" charset="0"/>
              </a:rPr>
              <a:t>): </a:t>
            </a:r>
            <a:r>
              <a:rPr lang="en-US" sz="1700" dirty="0">
                <a:latin typeface="Calibri" panose="020F0502020204030204" pitchFamily="34" charset="0"/>
                <a:cs typeface="Calibri" panose="020F0502020204030204" pitchFamily="34" charset="0"/>
              </a:rPr>
              <a:t>Lightweight yet accurate object detection</a:t>
            </a:r>
            <a:endParaRPr lang="en-US" sz="17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2"/>
            <a:endParaRPr lang="en-US" sz="17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2"/>
            <a:r>
              <a:rPr lang="en-GB" sz="1700" b="1" dirty="0" err="1">
                <a:latin typeface="Calibri" panose="020F0502020204030204" pitchFamily="34" charset="0"/>
                <a:cs typeface="Calibri" panose="020F0502020204030204" pitchFamily="34" charset="0"/>
              </a:rPr>
              <a:t>TensorRT</a:t>
            </a:r>
            <a:r>
              <a:rPr lang="en-GB" sz="1700" dirty="0">
                <a:latin typeface="Calibri" panose="020F0502020204030204" pitchFamily="34" charset="0"/>
                <a:cs typeface="Calibri" panose="020F0502020204030204" pitchFamily="34" charset="0"/>
              </a:rPr>
              <a:t>: Optimizes Model for 5x faster inference.</a:t>
            </a:r>
            <a:endParaRPr lang="en-GB" sz="17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2"/>
            <a:endParaRPr lang="en-GB" sz="17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2"/>
            <a:r>
              <a:rPr lang="en-GB" sz="1700" b="1" dirty="0">
                <a:latin typeface="Calibri" panose="020F0502020204030204" pitchFamily="34" charset="0"/>
                <a:cs typeface="Calibri" panose="020F0502020204030204" pitchFamily="34" charset="0"/>
              </a:rPr>
              <a:t>Hardware Tools: </a:t>
            </a:r>
            <a:r>
              <a:rPr lang="en-GB" sz="1700" dirty="0">
                <a:latin typeface="Calibri" panose="020F0502020204030204" pitchFamily="34" charset="0"/>
                <a:cs typeface="Calibri" panose="020F0502020204030204" pitchFamily="34" charset="0"/>
              </a:rPr>
              <a:t>Cameras: Raspberry Pi HQ Camera / USB webcams</a:t>
            </a:r>
            <a:endParaRPr lang="en-GB" sz="17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2"/>
            <a:endParaRPr lang="en-GB" sz="17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2"/>
            <a:r>
              <a:rPr lang="en-GB" sz="1700" b="1" dirty="0">
                <a:latin typeface="Calibri" panose="020F0502020204030204" pitchFamily="34" charset="0"/>
                <a:cs typeface="Calibri" panose="020F0502020204030204" pitchFamily="34" charset="0"/>
              </a:rPr>
              <a:t>Edge Devices: </a:t>
            </a:r>
            <a:r>
              <a:rPr lang="en-GB" sz="1700" dirty="0">
                <a:latin typeface="Calibri" panose="020F0502020204030204" pitchFamily="34" charset="0"/>
                <a:cs typeface="Calibri" panose="020F0502020204030204" pitchFamily="34" charset="0"/>
              </a:rPr>
              <a:t>NVIDIA Jetson Nano (GPU)/ Raspberry Pi 5 (CPU)</a:t>
            </a:r>
            <a:endParaRPr lang="en-GB" sz="17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GB" sz="17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GB" sz="17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GB" sz="17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00" dirty="0">
              <a:latin typeface="Poppins Medium" panose="00000600000000000000"/>
              <a:ea typeface="Poppins Medium" panose="00000600000000000000"/>
              <a:cs typeface="Poppins Medium" panose="00000600000000000000"/>
              <a:sym typeface="Poppins Medium" panose="0000060000000000000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00" dirty="0">
              <a:latin typeface="Poppins Medium" panose="00000600000000000000"/>
              <a:ea typeface="Poppins Medium" panose="00000600000000000000"/>
              <a:cs typeface="Poppins Medium" panose="00000600000000000000"/>
              <a:sym typeface="Poppins Medium" panose="0000060000000000000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1"/>
          <p:cNvSpPr txBox="1">
            <a:spLocks noGrp="1"/>
          </p:cNvSpPr>
          <p:nvPr>
            <p:ph type="sldNum" idx="12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169" name="Google Shape;169;p11"/>
          <p:cNvSpPr txBox="1"/>
          <p:nvPr/>
        </p:nvSpPr>
        <p:spPr>
          <a:xfrm>
            <a:off x="417094" y="224589"/>
            <a:ext cx="8010213" cy="57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 dirty="0">
                <a:solidFill>
                  <a:srgbClr val="C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7. Process and Architecture</a:t>
            </a:r>
            <a:r>
              <a:rPr lang="en-US" sz="2200" b="0" i="0" u="none" strike="noStrike" cap="none" dirty="0">
                <a:solidFill>
                  <a:srgbClr val="C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</a:t>
            </a:r>
            <a:endParaRPr dirty="0"/>
          </a:p>
        </p:txBody>
      </p:sp>
      <p:sp>
        <p:nvSpPr>
          <p:cNvPr id="170" name="Google Shape;170;p11"/>
          <p:cNvSpPr txBox="1"/>
          <p:nvPr/>
        </p:nvSpPr>
        <p:spPr>
          <a:xfrm>
            <a:off x="1379346" y="6104088"/>
            <a:ext cx="7378753" cy="672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r>
              <a:rPr lang="en-US" sz="1800" b="1" i="1" u="none" strike="noStrike" cap="none">
                <a:solidFill>
                  <a:srgbClr val="C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Department of Computer Science &amp; Engineering, MITSoE, Loni Kalbhor</a:t>
            </a:r>
            <a:endParaRPr sz="1800" b="1" i="1" u="none" strike="noStrike" cap="none">
              <a:solidFill>
                <a:srgbClr val="C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pic>
        <p:nvPicPr>
          <p:cNvPr id="171" name="Google Shape;171;p11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5812967"/>
            <a:ext cx="999854" cy="1020451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11"/>
          <p:cNvSpPr txBox="1"/>
          <p:nvPr/>
        </p:nvSpPr>
        <p:spPr>
          <a:xfrm>
            <a:off x="294215" y="1130750"/>
            <a:ext cx="8556300" cy="41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IN" altLang="en-US" sz="18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</a:t>
            </a:r>
            <a:r>
              <a:rPr lang="en-US" altLang="en-GB" sz="18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nput:</a:t>
            </a:r>
            <a:r>
              <a:rPr lang="en-US" altLang="en-GB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4 cameras capture live video from each direction (N, S, E, W).</a:t>
            </a:r>
            <a:endParaRPr lang="en-US" altLang="en-GB" sz="16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altLang="en-GB" sz="16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en-GB" sz="18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Detection: </a:t>
            </a:r>
            <a:r>
              <a:rPr lang="en-US" altLang="en-GB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YOLOv</a:t>
            </a:r>
            <a:r>
              <a:rPr lang="en-IN" altLang="en-US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8</a:t>
            </a:r>
            <a:r>
              <a:rPr lang="en-US" altLang="en-GB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processes frames to detect and count vehicles in each lane.</a:t>
            </a:r>
            <a:endParaRPr lang="en-US" altLang="en-GB" sz="16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altLang="en-GB" sz="18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en-GB" sz="18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Decision Making:</a:t>
            </a:r>
            <a:r>
              <a:rPr lang="en-US" altLang="en-GB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Direction with the </a:t>
            </a:r>
            <a:r>
              <a:rPr lang="en-IN" altLang="en-US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lowest</a:t>
            </a:r>
            <a:r>
              <a:rPr lang="en-US" altLang="en-GB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vehicle count gets green signal.</a:t>
            </a:r>
            <a:endParaRPr lang="en-US" altLang="en-GB" sz="16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altLang="en-GB" sz="16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en-GB" sz="16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Timing Rules:</a:t>
            </a:r>
            <a:r>
              <a:rPr lang="en-US" altLang="en-GB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Green light is max </a:t>
            </a:r>
            <a:r>
              <a:rPr lang="en-IN" altLang="en-US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60</a:t>
            </a:r>
            <a:r>
              <a:rPr lang="en-US" altLang="en-GB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sec, min </a:t>
            </a:r>
            <a:r>
              <a:rPr lang="en-IN" altLang="en-US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5</a:t>
            </a:r>
            <a:r>
              <a:rPr lang="en-US" altLang="en-GB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sec per direction.</a:t>
            </a:r>
            <a:endParaRPr lang="en-US" altLang="en-GB" sz="16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altLang="en-GB" sz="16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en-GB" sz="16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Signal Rotation:</a:t>
            </a:r>
            <a:r>
              <a:rPr lang="en-US" altLang="en-GB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If traffic clears early, signal shifts clockwise to next direction.</a:t>
            </a:r>
            <a:endParaRPr lang="en-US" altLang="en-GB" sz="16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altLang="en-GB" sz="16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en-GB" sz="16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Cycle Reset:</a:t>
            </a:r>
            <a:r>
              <a:rPr lang="en-US" altLang="en-GB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After serving </a:t>
            </a:r>
            <a:r>
              <a:rPr lang="en-IN" altLang="en-US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each</a:t>
            </a:r>
            <a:r>
              <a:rPr lang="en-US" altLang="en-GB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directions, vehicle counts are reset</a:t>
            </a:r>
            <a:r>
              <a:rPr lang="en-IN" altLang="en-US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for that direction</a:t>
            </a:r>
            <a:r>
              <a:rPr lang="en-US" altLang="en-GB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US" altLang="en-GB" sz="16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altLang="en-GB" sz="16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en-GB" sz="16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Goal:</a:t>
            </a:r>
            <a:r>
              <a:rPr lang="en-US" altLang="en-GB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Real-time, efficient, and adaptive traffic flow management.</a:t>
            </a:r>
            <a:endParaRPr lang="en-US" altLang="en-GB" sz="16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endParaRPr dirty="0">
              <a:latin typeface="Century Schoolbook" panose="02040604050505020304"/>
              <a:ea typeface="Century Schoolbook" panose="02040604050505020304"/>
              <a:cs typeface="Century Schoolbook" panose="02040604050505020304"/>
              <a:sym typeface="Century Schoolbook" panose="02040604050505020304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2"/>
          <p:cNvSpPr txBox="1">
            <a:spLocks noGrp="1"/>
          </p:cNvSpPr>
          <p:nvPr>
            <p:ph type="sldNum" idx="12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118" name="Google Shape;118;p12"/>
          <p:cNvSpPr txBox="1"/>
          <p:nvPr/>
        </p:nvSpPr>
        <p:spPr>
          <a:xfrm>
            <a:off x="417094" y="224589"/>
            <a:ext cx="8010213" cy="57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>
                <a:solidFill>
                  <a:srgbClr val="C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8. Implementation</a:t>
            </a:r>
            <a:r>
              <a:rPr lang="en-US" sz="2200" b="0" i="0" u="none" strike="noStrike" cap="none">
                <a:solidFill>
                  <a:srgbClr val="C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</a:t>
            </a:r>
            <a:endParaRPr lang="en-US" sz="2200" b="0" i="0" u="none" strike="noStrike" cap="none">
              <a:solidFill>
                <a:srgbClr val="C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119" name="Google Shape;119;p12"/>
          <p:cNvSpPr txBox="1"/>
          <p:nvPr/>
        </p:nvSpPr>
        <p:spPr>
          <a:xfrm>
            <a:off x="1379346" y="6104088"/>
            <a:ext cx="7378753" cy="672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r>
              <a:rPr lang="en-US" sz="1800" b="1" i="1" u="none" strike="noStrike" cap="none">
                <a:solidFill>
                  <a:srgbClr val="C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Department of Computer Science &amp; Engineering, MITSoE, Loni Kalbhor</a:t>
            </a:r>
            <a:endParaRPr sz="1800" b="1" i="1" u="none" strike="noStrike" cap="none">
              <a:solidFill>
                <a:srgbClr val="C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pic>
        <p:nvPicPr>
          <p:cNvPr id="120" name="Google Shape;120;p12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5812967"/>
            <a:ext cx="999854" cy="1020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120" y="1476521"/>
            <a:ext cx="4246880" cy="2744012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7295" y="1476375"/>
            <a:ext cx="3469005" cy="274447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119" name="Google Shape;119;p12"/>
          <p:cNvSpPr txBox="1"/>
          <p:nvPr/>
        </p:nvSpPr>
        <p:spPr>
          <a:xfrm>
            <a:off x="1379346" y="6104088"/>
            <a:ext cx="7378753" cy="672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r>
              <a:rPr lang="en-US" sz="1800" b="1" i="1" u="none" strike="noStrike" cap="none">
                <a:solidFill>
                  <a:srgbClr val="C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Department of Computer Science &amp; Engineering, MITSoE, Loni Kalbhor</a:t>
            </a:r>
            <a:endParaRPr sz="1800" b="1" i="1" u="none" strike="noStrike" cap="none">
              <a:solidFill>
                <a:srgbClr val="C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pic>
        <p:nvPicPr>
          <p:cNvPr id="5" name="Picture 4" descr="Screenshot 2025-05-15 161938"/>
          <p:cNvPicPr>
            <a:picLocks noChangeAspect="1"/>
          </p:cNvPicPr>
          <p:nvPr/>
        </p:nvPicPr>
        <p:blipFill>
          <a:blip r:embed="rId1"/>
          <a:srcRect l="1" t="-2" r="66398" b="38026"/>
          <a:stretch>
            <a:fillRect/>
          </a:stretch>
        </p:blipFill>
        <p:spPr>
          <a:xfrm>
            <a:off x="205105" y="1192530"/>
            <a:ext cx="3903345" cy="365633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120" name="Google Shape;120;p12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5812967"/>
            <a:ext cx="999854" cy="1020451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2"/>
          <p:cNvSpPr txBox="1"/>
          <p:nvPr/>
        </p:nvSpPr>
        <p:spPr>
          <a:xfrm>
            <a:off x="417094" y="224589"/>
            <a:ext cx="8010213" cy="57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>
                <a:solidFill>
                  <a:srgbClr val="C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8. Implementation</a:t>
            </a:r>
            <a:r>
              <a:rPr lang="en-US" sz="2200" b="0" i="0" u="none" strike="noStrike" cap="none">
                <a:solidFill>
                  <a:srgbClr val="C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</a:t>
            </a:r>
            <a:endParaRPr lang="en-US" sz="2200" b="0" i="0" u="none" strike="noStrike" cap="none">
              <a:solidFill>
                <a:srgbClr val="C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pic>
        <p:nvPicPr>
          <p:cNvPr id="7" name="Picture 6" descr="Screenshot 2025-05-15 161938"/>
          <p:cNvPicPr>
            <a:picLocks noChangeAspect="1"/>
          </p:cNvPicPr>
          <p:nvPr/>
        </p:nvPicPr>
        <p:blipFill>
          <a:blip r:embed="rId1"/>
          <a:srcRect l="48645" t="105" r="3229" b="24766"/>
          <a:stretch>
            <a:fillRect/>
          </a:stretch>
        </p:blipFill>
        <p:spPr>
          <a:xfrm>
            <a:off x="4364990" y="1192530"/>
            <a:ext cx="4611370" cy="365696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3"/>
          <p:cNvSpPr txBox="1">
            <a:spLocks noGrp="1"/>
          </p:cNvSpPr>
          <p:nvPr>
            <p:ph type="sldNum" idx="12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126" name="Google Shape;126;p13"/>
          <p:cNvSpPr txBox="1"/>
          <p:nvPr/>
        </p:nvSpPr>
        <p:spPr>
          <a:xfrm>
            <a:off x="417094" y="224589"/>
            <a:ext cx="8010213" cy="57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>
                <a:solidFill>
                  <a:srgbClr val="C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9. Results</a:t>
            </a:r>
            <a:r>
              <a:rPr lang="en-US" sz="2200" b="0" i="0" u="none" strike="noStrike" cap="none">
                <a:solidFill>
                  <a:srgbClr val="C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</a:t>
            </a:r>
            <a:endParaRPr lang="en-US" sz="2200" b="0" i="0" u="none" strike="noStrike" cap="none">
              <a:solidFill>
                <a:srgbClr val="C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127" name="Google Shape;127;p13"/>
          <p:cNvSpPr txBox="1"/>
          <p:nvPr/>
        </p:nvSpPr>
        <p:spPr>
          <a:xfrm>
            <a:off x="1379346" y="6104088"/>
            <a:ext cx="7378753" cy="672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r>
              <a:rPr lang="en-US" sz="1800" b="1" i="1" u="none" strike="noStrike" cap="none">
                <a:solidFill>
                  <a:srgbClr val="C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Department of Computer Science &amp; Engineering, MITSoE, Loni Kalbhor</a:t>
            </a:r>
            <a:endParaRPr sz="1800" b="1" i="1" u="none" strike="noStrike" cap="none">
              <a:solidFill>
                <a:srgbClr val="C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128" name="Google Shape;128;p13"/>
          <p:cNvSpPr txBox="1"/>
          <p:nvPr/>
        </p:nvSpPr>
        <p:spPr>
          <a:xfrm>
            <a:off x="416400" y="912467"/>
            <a:ext cx="8727600" cy="49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b="1" dirty="0">
                <a:latin typeface="Calibri" panose="020F0502020204030204" pitchFamily="34" charset="0"/>
                <a:cs typeface="Calibri" panose="020F0502020204030204" pitchFamily="34" charset="0"/>
              </a:rPr>
              <a:t>1. </a:t>
            </a:r>
            <a:r>
              <a:rPr lang="en-GB" sz="1600" b="1" dirty="0">
                <a:latin typeface="Calibri" panose="020F0502020204030204" pitchFamily="34" charset="0"/>
                <a:cs typeface="Calibri" panose="020F0502020204030204" pitchFamily="34" charset="0"/>
              </a:rPr>
              <a:t>Improved Traffic Flow Efficiency : </a:t>
            </a:r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The system successfully reduced average waiting time for vehicles at intersections by prioritizing directions with higher vehicle counts.</a:t>
            </a:r>
            <a:endParaRPr lang="en-GB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AutoNum type="arabicPeriod"/>
            </a:pPr>
            <a:endParaRPr lang="en-GB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GB" sz="1600" b="1" dirty="0">
                <a:latin typeface="Calibri" panose="020F0502020204030204" pitchFamily="34" charset="0"/>
                <a:cs typeface="Calibri" panose="020F0502020204030204" pitchFamily="34" charset="0"/>
              </a:rPr>
              <a:t>2. Real-Time Adaptability : </a:t>
            </a:r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The system dynamically adjusted signal timings based on real-time vehicle counts, preventing unnecessary delays for less congested directions.</a:t>
            </a:r>
            <a:endParaRPr lang="en-GB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GB" sz="16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GB" sz="1600" b="1" dirty="0">
                <a:latin typeface="Calibri" panose="020F0502020204030204" pitchFamily="34" charset="0"/>
                <a:cs typeface="Calibri" panose="020F0502020204030204" pitchFamily="34" charset="0"/>
              </a:rPr>
              <a:t>3. Fair Signal Distribution : </a:t>
            </a:r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Each direction received a minimum green light duration of 5 seconds, ensuring fairness while maintaining traffic flow.</a:t>
            </a:r>
            <a:endParaRPr lang="en-GB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GB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GB" sz="1600" b="1" dirty="0">
                <a:latin typeface="Calibri" panose="020F0502020204030204" pitchFamily="34" charset="0"/>
                <a:cs typeface="Calibri" panose="020F0502020204030204" pitchFamily="34" charset="0"/>
              </a:rPr>
              <a:t>4. Reduction in Idle Time : </a:t>
            </a:r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By dynamically adjusting green light duration, idle time for vehicles at intersections was significantly reduced. </a:t>
            </a:r>
            <a:endParaRPr lang="en-GB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GB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GB" sz="1600" b="1" dirty="0">
                <a:latin typeface="Calibri" panose="020F0502020204030204" pitchFamily="34" charset="0"/>
                <a:cs typeface="Calibri" panose="020F0502020204030204" pitchFamily="34" charset="0"/>
              </a:rPr>
              <a:t>5. Traffic Management Insights : </a:t>
            </a:r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Data collected on vehicle counts during the project provided valuable insights into peak traffic hours and patterns.</a:t>
            </a:r>
            <a:endParaRPr lang="en-GB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GB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GB" sz="1600" b="1" dirty="0">
                <a:latin typeface="Calibri" panose="020F0502020204030204" pitchFamily="34" charset="0"/>
                <a:cs typeface="Calibri" panose="020F0502020204030204" pitchFamily="34" charset="0"/>
              </a:rPr>
              <a:t>6.  Scalability and Applicability</a:t>
            </a:r>
            <a:endParaRPr lang="en-GB" sz="16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The system proved scalable for urban intersections and can be expanded to manage more complex traffic scenarios, such as multi-lane or high-speed intersections.</a:t>
            </a:r>
            <a:endParaRPr lang="en-GB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endParaRPr sz="1600" dirty="0"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</p:txBody>
      </p:sp>
      <p:pic>
        <p:nvPicPr>
          <p:cNvPr id="129" name="Google Shape;129;p13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5812967"/>
            <a:ext cx="999854" cy="1020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>
            <a:spLocks noGrp="1"/>
          </p:cNvSpPr>
          <p:nvPr>
            <p:ph type="sldNum" idx="12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135" name="Google Shape;135;p14"/>
          <p:cNvSpPr txBox="1"/>
          <p:nvPr/>
        </p:nvSpPr>
        <p:spPr>
          <a:xfrm>
            <a:off x="417094" y="224589"/>
            <a:ext cx="8010213" cy="57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>
                <a:solidFill>
                  <a:srgbClr val="C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10. Conclusion and Future Work</a:t>
            </a:r>
            <a:r>
              <a:rPr lang="en-US" sz="2200" b="0" i="0" u="none" strike="noStrike" cap="none">
                <a:solidFill>
                  <a:srgbClr val="C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</a:t>
            </a:r>
            <a:endParaRPr lang="en-US" sz="2200" b="0" i="0" u="none" strike="noStrike" cap="none">
              <a:solidFill>
                <a:srgbClr val="C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136" name="Google Shape;136;p14"/>
          <p:cNvSpPr txBox="1"/>
          <p:nvPr/>
        </p:nvSpPr>
        <p:spPr>
          <a:xfrm>
            <a:off x="1379346" y="6104088"/>
            <a:ext cx="7378753" cy="672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r>
              <a:rPr lang="en-US" sz="1800" b="1" i="1" u="none" strike="noStrike" cap="none">
                <a:solidFill>
                  <a:srgbClr val="C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Department of Computer Science &amp; Engineering, MITSoE, Loni Kalbhor</a:t>
            </a:r>
            <a:endParaRPr sz="1800" b="1" i="1" u="none" strike="noStrike" cap="none">
              <a:solidFill>
                <a:srgbClr val="C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pic>
        <p:nvPicPr>
          <p:cNvPr id="137" name="Google Shape;137;p14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5812967"/>
            <a:ext cx="999854" cy="1020451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4"/>
          <p:cNvSpPr txBox="1"/>
          <p:nvPr/>
        </p:nvSpPr>
        <p:spPr>
          <a:xfrm>
            <a:off x="417094" y="856872"/>
            <a:ext cx="7843200" cy="427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alibri" panose="020F0502020204030204" pitchFamily="34" charset="0"/>
              <a:ea typeface="Poppins" panose="00000500000000000000"/>
              <a:cs typeface="Calibri" panose="020F0502020204030204" pitchFamily="34" charset="0"/>
              <a:sym typeface="Poppins" panose="00000500000000000000"/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207657" y="718780"/>
            <a:ext cx="8178654" cy="31692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sz="1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Traffic Optimization</a:t>
            </a:r>
            <a:r>
              <a:rPr kumimoji="0" 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: This adaptive traffic light control system reduces congestion, optimizes traffic flow, and ensures efficient use of green light time.</a:t>
            </a:r>
            <a:endParaRPr kumimoji="0" lang="en-US" sz="17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sz="1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Dynamic Control</a:t>
            </a:r>
            <a:r>
              <a:rPr kumimoji="0" 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: By integrating real-time vehicle detection and using an intelligent algorithm, the system is capable of adjusting to changing traffic conditions.</a:t>
            </a:r>
            <a:endParaRPr kumimoji="0" lang="en-US" sz="17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sz="1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Real-time Monitoring</a:t>
            </a:r>
            <a:r>
              <a:rPr kumimoji="0" 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: The system provides continuous monitoring of traffic conditions, improving overall traffic management at intersections. </a:t>
            </a:r>
            <a:endParaRPr kumimoji="0" lang="en-US" sz="17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kumimoji="0" 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kumimoji="0" 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kumimoji="0" 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207657" y="2974018"/>
            <a:ext cx="8550442" cy="21852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sz="1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FUTUREWORK :</a:t>
            </a:r>
            <a:endParaRPr kumimoji="0" lang="en-US" sz="17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endParaRPr kumimoji="0" lang="en-US" sz="17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sz="1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Integration with </a:t>
            </a:r>
            <a:r>
              <a:rPr kumimoji="0" lang="en-US" sz="17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IoT</a:t>
            </a:r>
            <a:r>
              <a:rPr kumimoji="0" lang="en-US" sz="1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Devices</a:t>
            </a:r>
            <a:r>
              <a:rPr kumimoji="0" 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  <a:endParaRPr kumimoji="0" lang="en-US" sz="17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Future versions of the system can integrate </a:t>
            </a:r>
            <a:r>
              <a:rPr kumimoji="0" lang="en-US" sz="17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IoT sensors </a:t>
            </a:r>
            <a:r>
              <a:rPr kumimoji="0" 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like ultrasonic or inductive loop sensors to enhance vehicle detection and traffic signal control.</a:t>
            </a:r>
            <a:endParaRPr kumimoji="0" lang="en-US" sz="17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sz="1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Traffic Data Analytics</a:t>
            </a:r>
            <a:r>
              <a:rPr kumimoji="0" 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  <a:endParaRPr kumimoji="0" lang="en-US" sz="17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Implement the collection of historical traffic data for analysis and optimization.</a:t>
            </a:r>
            <a:endParaRPr kumimoji="0" lang="en-US" sz="17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endParaRPr kumimoji="0" lang="en-US" sz="17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5cc8714c89_2_35"/>
          <p:cNvSpPr txBox="1">
            <a:spLocks noGrp="1"/>
          </p:cNvSpPr>
          <p:nvPr>
            <p:ph type="body" idx="1"/>
          </p:nvPr>
        </p:nvSpPr>
        <p:spPr>
          <a:xfrm>
            <a:off x="259507" y="1145201"/>
            <a:ext cx="8619799" cy="3202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571500" indent="-342900">
              <a:buFont typeface="+mj-lt"/>
              <a:buAutoNum type="arabicParenR"/>
            </a:pPr>
            <a:r>
              <a:rPr lang="en-IN" sz="1700" dirty="0" err="1">
                <a:latin typeface="Century Schoolbook" panose="02040604050505020304" pitchFamily="18" charset="0"/>
              </a:rPr>
              <a:t>Jha</a:t>
            </a:r>
            <a:r>
              <a:rPr lang="en-IN" sz="1700" dirty="0">
                <a:latin typeface="Century Schoolbook" panose="02040604050505020304" pitchFamily="18" charset="0"/>
              </a:rPr>
              <a:t>, M., &amp; Sharma, N. (2020). "A Review on Intelligent Traffic Signal Control System." </a:t>
            </a:r>
            <a:r>
              <a:rPr lang="en-IN" sz="1700" i="1" dirty="0">
                <a:latin typeface="Century Schoolbook" panose="02040604050505020304" pitchFamily="18" charset="0"/>
              </a:rPr>
              <a:t>Journal of Traffic Management</a:t>
            </a:r>
            <a:r>
              <a:rPr lang="en-IN" sz="1700" dirty="0">
                <a:latin typeface="Century Schoolbook" panose="02040604050505020304" pitchFamily="18" charset="0"/>
              </a:rPr>
              <a:t>.</a:t>
            </a:r>
            <a:endParaRPr lang="en-IN" sz="1700" dirty="0">
              <a:latin typeface="Century Schoolbook" panose="02040604050505020304" pitchFamily="18" charset="0"/>
            </a:endParaRPr>
          </a:p>
          <a:p>
            <a:pPr marL="571500" indent="-342900">
              <a:buFont typeface="+mj-lt"/>
              <a:buAutoNum type="arabicParenR"/>
            </a:pPr>
            <a:endParaRPr lang="en-IN" sz="1700" dirty="0">
              <a:latin typeface="Century Schoolbook" panose="02040604050505020304" pitchFamily="18" charset="0"/>
            </a:endParaRPr>
          </a:p>
          <a:p>
            <a:pPr marL="571500" indent="-342900">
              <a:buFont typeface="+mj-lt"/>
              <a:buAutoNum type="arabicParenR"/>
            </a:pPr>
            <a:r>
              <a:rPr lang="en-IN" sz="1700" dirty="0">
                <a:latin typeface="Century Schoolbook" panose="02040604050505020304" pitchFamily="18" charset="0"/>
              </a:rPr>
              <a:t>Jiang, X., &amp; Xu, M. (2021). "Computer Vision for Traffic Monitoring Using YOLO." </a:t>
            </a:r>
            <a:r>
              <a:rPr lang="en-IN" sz="1700" i="1" dirty="0">
                <a:latin typeface="Century Schoolbook" panose="02040604050505020304" pitchFamily="18" charset="0"/>
              </a:rPr>
              <a:t>International Conference on Artificial Intelligence</a:t>
            </a:r>
            <a:r>
              <a:rPr lang="en-IN" sz="1700" dirty="0">
                <a:latin typeface="Century Schoolbook" panose="02040604050505020304" pitchFamily="18" charset="0"/>
              </a:rPr>
              <a:t>.</a:t>
            </a:r>
            <a:endParaRPr lang="en-IN" sz="1700" dirty="0">
              <a:latin typeface="Century Schoolbook" panose="02040604050505020304" pitchFamily="18" charset="0"/>
            </a:endParaRPr>
          </a:p>
          <a:p>
            <a:pPr marL="571500" indent="-342900">
              <a:buFont typeface="+mj-lt"/>
              <a:buAutoNum type="arabicParenR"/>
            </a:pPr>
            <a:endParaRPr lang="en-IN" sz="1700" dirty="0">
              <a:latin typeface="Century Schoolbook" panose="02040604050505020304" pitchFamily="18" charset="0"/>
            </a:endParaRPr>
          </a:p>
          <a:p>
            <a:pPr marL="571500" indent="-342900">
              <a:buFont typeface="+mj-lt"/>
              <a:buAutoNum type="arabicParenR"/>
            </a:pPr>
            <a:r>
              <a:rPr lang="en-IN" sz="1700" dirty="0">
                <a:latin typeface="Century Schoolbook" panose="02040604050505020304" pitchFamily="18" charset="0"/>
              </a:rPr>
              <a:t>Song, J., et al. (2019). "Traffic Flow Prediction Using Machine Learning." </a:t>
            </a:r>
            <a:r>
              <a:rPr lang="en-IN" sz="1700" i="1" dirty="0">
                <a:latin typeface="Century Schoolbook" panose="02040604050505020304" pitchFamily="18" charset="0"/>
              </a:rPr>
              <a:t>IEEE Transactions on Intelligent Transportation Systems</a:t>
            </a:r>
            <a:r>
              <a:rPr lang="en-IN" sz="1700" dirty="0">
                <a:latin typeface="Century Schoolbook" panose="02040604050505020304" pitchFamily="18" charset="0"/>
              </a:rPr>
              <a:t>.</a:t>
            </a:r>
            <a:endParaRPr lang="en-IN" sz="1700" dirty="0">
              <a:latin typeface="Century Schoolbook" panose="02040604050505020304" pitchFamily="18" charset="0"/>
            </a:endParaRPr>
          </a:p>
          <a:p>
            <a:pPr marL="571500" indent="-342900">
              <a:buFont typeface="+mj-lt"/>
              <a:buAutoNum type="arabicParenR"/>
            </a:pPr>
            <a:endParaRPr lang="en-IN" sz="1700" dirty="0"/>
          </a:p>
          <a:p>
            <a:pPr marL="571500" indent="-342900">
              <a:buFont typeface="+mj-lt"/>
              <a:buAutoNum type="arabicParenR"/>
            </a:pPr>
            <a:r>
              <a:rPr lang="en-IN" sz="1700" dirty="0" err="1"/>
              <a:t>OpenCV</a:t>
            </a:r>
            <a:r>
              <a:rPr lang="en-IN" sz="1700" dirty="0"/>
              <a:t> Documentation: </a:t>
            </a:r>
            <a:r>
              <a:rPr lang="en-IN" sz="1700" dirty="0">
                <a:hlinkClick r:id="rId1"/>
              </a:rPr>
              <a:t>https://opencv.org/</a:t>
            </a:r>
            <a:endParaRPr lang="en-IN" sz="1700" dirty="0"/>
          </a:p>
          <a:p>
            <a:pPr marL="571500" indent="-342900">
              <a:buFont typeface="+mj-lt"/>
              <a:buAutoNum type="arabicParenR"/>
            </a:pPr>
            <a:endParaRPr lang="en-IN" sz="1700" dirty="0"/>
          </a:p>
          <a:p>
            <a:pPr marL="571500" indent="-342900">
              <a:buFont typeface="+mj-lt"/>
              <a:buAutoNum type="arabicParenR"/>
            </a:pPr>
            <a:r>
              <a:rPr lang="en-IN" sz="1700" dirty="0" err="1"/>
              <a:t>TensorFlow</a:t>
            </a:r>
            <a:r>
              <a:rPr lang="en-IN" sz="1700" dirty="0"/>
              <a:t> Documentation: </a:t>
            </a:r>
            <a:r>
              <a:rPr lang="en-IN" sz="1700" dirty="0">
                <a:hlinkClick r:id="rId2"/>
              </a:rPr>
              <a:t>https://www.tensorflow.org/</a:t>
            </a:r>
            <a:endParaRPr lang="en-IN" sz="1700" dirty="0"/>
          </a:p>
          <a:p>
            <a:pPr marL="406400" lvl="0" indent="-406400" algn="just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</a:pPr>
            <a:endParaRPr sz="1700" dirty="0">
              <a:solidFill>
                <a:srgbClr val="C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144" name="Google Shape;144;g5cc8714c89_2_35"/>
          <p:cNvSpPr txBox="1"/>
          <p:nvPr/>
        </p:nvSpPr>
        <p:spPr>
          <a:xfrm>
            <a:off x="383550" y="144378"/>
            <a:ext cx="2874298" cy="729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 panose="020B0604020202020204"/>
              <a:buNone/>
            </a:pPr>
            <a:r>
              <a:rPr lang="en-US" sz="4000" b="1" i="0" u="none" strike="noStrike" cap="none" dirty="0">
                <a:solidFill>
                  <a:srgbClr val="C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References</a:t>
            </a:r>
            <a:endParaRPr dirty="0"/>
          </a:p>
        </p:txBody>
      </p:sp>
      <p:sp>
        <p:nvSpPr>
          <p:cNvPr id="145" name="Google Shape;145;g5cc8714c89_2_35"/>
          <p:cNvSpPr txBox="1">
            <a:spLocks noGrp="1"/>
          </p:cNvSpPr>
          <p:nvPr>
            <p:ph type="sldNum" idx="12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146" name="Google Shape;146;g5cc8714c89_2_35"/>
          <p:cNvSpPr txBox="1"/>
          <p:nvPr/>
        </p:nvSpPr>
        <p:spPr>
          <a:xfrm>
            <a:off x="1379346" y="6055962"/>
            <a:ext cx="7378753" cy="672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r>
              <a:rPr lang="en-US" sz="1800" b="1" i="1" u="none" strike="noStrike" cap="none">
                <a:solidFill>
                  <a:srgbClr val="C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Department of Computer Science &amp; Engineering, MITSoE, Loni Kalbhor</a:t>
            </a:r>
            <a:endParaRPr sz="1800" b="1" i="1" u="none" strike="noStrike" cap="none">
              <a:solidFill>
                <a:srgbClr val="C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pic>
        <p:nvPicPr>
          <p:cNvPr id="147" name="Google Shape;147;g5cc8714c89_2_35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5812967"/>
            <a:ext cx="999854" cy="1020451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 Box 2"/>
          <p:cNvSpPr txBox="1"/>
          <p:nvPr/>
        </p:nvSpPr>
        <p:spPr>
          <a:xfrm>
            <a:off x="-2006600" y="317500"/>
            <a:ext cx="304800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>
            <a:spLocks noGrp="1"/>
          </p:cNvSpPr>
          <p:nvPr>
            <p:ph type="sldNum" idx="12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153" name="Google Shape;153;p16"/>
          <p:cNvSpPr txBox="1"/>
          <p:nvPr/>
        </p:nvSpPr>
        <p:spPr>
          <a:xfrm>
            <a:off x="1379346" y="6055962"/>
            <a:ext cx="7378753" cy="672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r>
              <a:rPr lang="en-US" sz="1800" b="1" i="1" u="none" strike="noStrike" cap="none">
                <a:solidFill>
                  <a:srgbClr val="C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Department of Computer Science &amp; Engineering, MITSoE, Loni Kalbhor</a:t>
            </a:r>
            <a:endParaRPr sz="1800" b="1" i="1" u="none" strike="noStrike" cap="none">
              <a:solidFill>
                <a:srgbClr val="C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154" name="Google Shape;154;p16"/>
          <p:cNvSpPr/>
          <p:nvPr/>
        </p:nvSpPr>
        <p:spPr>
          <a:xfrm>
            <a:off x="1792145" y="2374230"/>
            <a:ext cx="5330550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i="0" u="none" strike="noStrike" cap="none">
                <a:solidFill>
                  <a:srgbClr val="C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Thank You</a:t>
            </a:r>
            <a:endParaRPr lang="en-US" sz="4000" b="1" i="0" u="none" strike="noStrike" cap="none">
              <a:solidFill>
                <a:srgbClr val="C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pic>
        <p:nvPicPr>
          <p:cNvPr id="155" name="Google Shape;155;p16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5812967"/>
            <a:ext cx="999854" cy="1020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7"/>
          <p:cNvSpPr txBox="1">
            <a:spLocks noGrp="1"/>
          </p:cNvSpPr>
          <p:nvPr>
            <p:ph type="sldNum" idx="12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161" name="Google Shape;161;p17"/>
          <p:cNvSpPr txBox="1"/>
          <p:nvPr/>
        </p:nvSpPr>
        <p:spPr>
          <a:xfrm>
            <a:off x="1379346" y="6055962"/>
            <a:ext cx="7378753" cy="672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r>
              <a:rPr lang="en-US" sz="1800" b="1" i="1" u="none" strike="noStrike" cap="none">
                <a:solidFill>
                  <a:srgbClr val="C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Department of Computer Science &amp; Engineering, MITSoE, Loni Kalbhor</a:t>
            </a:r>
            <a:endParaRPr sz="1800" b="1" i="1" u="none" strike="noStrike" cap="none">
              <a:solidFill>
                <a:srgbClr val="C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162" name="Google Shape;162;p17"/>
          <p:cNvSpPr/>
          <p:nvPr/>
        </p:nvSpPr>
        <p:spPr>
          <a:xfrm>
            <a:off x="1792145" y="2374230"/>
            <a:ext cx="5330550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i="0" u="none" strike="noStrike" cap="none" dirty="0">
                <a:solidFill>
                  <a:srgbClr val="C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Questions</a:t>
            </a:r>
            <a:endParaRPr lang="en-US" sz="4000" b="1" i="0" u="none" strike="noStrike" cap="none" dirty="0">
              <a:solidFill>
                <a:srgbClr val="C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63" name="Google Shape;163;p17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5812967"/>
            <a:ext cx="999854" cy="1020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5cc8714c89_0_4"/>
          <p:cNvSpPr txBox="1">
            <a:spLocks noGrp="1"/>
          </p:cNvSpPr>
          <p:nvPr>
            <p:ph type="title"/>
          </p:nvPr>
        </p:nvSpPr>
        <p:spPr>
          <a:xfrm>
            <a:off x="830592" y="408046"/>
            <a:ext cx="6932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800">
                <a:solidFill>
                  <a:srgbClr val="073763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Outline</a:t>
            </a:r>
            <a:endParaRPr>
              <a:solidFill>
                <a:srgbClr val="073763"/>
              </a:solidFill>
            </a:endParaRPr>
          </a:p>
        </p:txBody>
      </p:sp>
      <p:sp>
        <p:nvSpPr>
          <p:cNvPr id="57" name="Google Shape;57;g5cc8714c89_0_4"/>
          <p:cNvSpPr txBox="1">
            <a:spLocks noGrp="1"/>
          </p:cNvSpPr>
          <p:nvPr>
            <p:ph type="sldNum" idx="12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58" name="Google Shape;58;g5cc8714c89_0_4"/>
          <p:cNvSpPr txBox="1"/>
          <p:nvPr/>
        </p:nvSpPr>
        <p:spPr>
          <a:xfrm>
            <a:off x="1379346" y="6055962"/>
            <a:ext cx="7378753" cy="672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r>
              <a:rPr lang="en-US" sz="1800" b="1" i="1" u="none" strike="noStrike" cap="none">
                <a:solidFill>
                  <a:srgbClr val="C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Department of Computer Science &amp; Engineering, MITSoE, Loni Kalbhor</a:t>
            </a:r>
            <a:endParaRPr sz="1800" b="1" i="1" u="none" strike="noStrike" cap="none">
              <a:solidFill>
                <a:srgbClr val="C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pic>
        <p:nvPicPr>
          <p:cNvPr id="59" name="Google Shape;59;g5cc8714c89_0_4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5812967"/>
            <a:ext cx="999854" cy="1020451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g5cc8714c89_0_4"/>
          <p:cNvSpPr txBox="1"/>
          <p:nvPr/>
        </p:nvSpPr>
        <p:spPr>
          <a:xfrm>
            <a:off x="830590" y="1284140"/>
            <a:ext cx="7848600" cy="47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683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 panose="02020603050405020304"/>
              <a:buChar char="●"/>
            </a:pPr>
            <a:r>
              <a:rPr lang="en-US" sz="2200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Introduction</a:t>
            </a:r>
            <a:endParaRPr sz="2200" dirty="0">
              <a:solidFill>
                <a:schemeClr val="dk1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457200" marR="0" lvl="0" indent="-3683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 panose="02020603050405020304"/>
              <a:buChar char="●"/>
            </a:pPr>
            <a:r>
              <a:rPr lang="en-US" sz="2200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Problem Statement</a:t>
            </a:r>
            <a:endParaRPr sz="2200" dirty="0">
              <a:solidFill>
                <a:schemeClr val="dk1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457200" marR="0" lvl="0" indent="-3683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 panose="02020603050405020304"/>
              <a:buChar char="●"/>
            </a:pPr>
            <a:r>
              <a:rPr lang="en-US" sz="2200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Objectives</a:t>
            </a:r>
            <a:endParaRPr sz="2200" dirty="0">
              <a:solidFill>
                <a:schemeClr val="dk1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457200" marR="0" lvl="0" indent="-3683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 panose="02020603050405020304"/>
              <a:buChar char="●"/>
            </a:pPr>
            <a:r>
              <a:rPr lang="en-US" sz="2200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Concepts &amp; Methods</a:t>
            </a:r>
            <a:endParaRPr sz="2200" dirty="0">
              <a:solidFill>
                <a:schemeClr val="dk1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457200" marR="0" lvl="0" indent="-3683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 panose="02020603050405020304"/>
              <a:buChar char="●"/>
            </a:pPr>
            <a:r>
              <a:rPr lang="en-US" sz="2200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Literature Review </a:t>
            </a:r>
            <a:endParaRPr sz="2200" dirty="0">
              <a:solidFill>
                <a:schemeClr val="dk1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457200" marR="0" lvl="0" indent="-3683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 panose="02020603050405020304"/>
              <a:buChar char="●"/>
            </a:pPr>
            <a:r>
              <a:rPr lang="en-US" sz="2200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Identification of gaps &amp; scope of work </a:t>
            </a:r>
            <a:endParaRPr sz="2200" dirty="0">
              <a:solidFill>
                <a:schemeClr val="dk1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457200" marR="0" lvl="0" indent="-3683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 panose="02020603050405020304"/>
              <a:buChar char="●"/>
            </a:pPr>
            <a:r>
              <a:rPr lang="en-US" sz="2200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Implementation </a:t>
            </a:r>
            <a:endParaRPr sz="2200" dirty="0">
              <a:solidFill>
                <a:schemeClr val="dk1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457200" marR="0" lvl="0" indent="-3683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 panose="02020603050405020304"/>
              <a:buChar char="●"/>
            </a:pPr>
            <a:r>
              <a:rPr lang="en-US" sz="2200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Reference</a:t>
            </a:r>
            <a:endParaRPr sz="2200" dirty="0">
              <a:solidFill>
                <a:schemeClr val="dk1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457200" marR="0" lvl="0" indent="-3683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 panose="02020603050405020304"/>
              <a:buChar char="●"/>
            </a:pPr>
            <a:r>
              <a:rPr lang="en-US" sz="2200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Q&amp;A</a:t>
            </a:r>
            <a:endParaRPr sz="2200" dirty="0">
              <a:solidFill>
                <a:schemeClr val="dk1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45720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 dirty="0">
              <a:solidFill>
                <a:schemeClr val="dk1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4"/>
          <p:cNvSpPr txBox="1">
            <a:spLocks noGrp="1"/>
          </p:cNvSpPr>
          <p:nvPr>
            <p:ph type="sldNum" idx="12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66" name="Google Shape;66;p4"/>
          <p:cNvSpPr txBox="1"/>
          <p:nvPr/>
        </p:nvSpPr>
        <p:spPr>
          <a:xfrm>
            <a:off x="417107" y="224589"/>
            <a:ext cx="8010300" cy="5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 dirty="0">
                <a:solidFill>
                  <a:srgbClr val="073763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1. Introduction</a:t>
            </a:r>
            <a:r>
              <a:rPr lang="en-US" sz="2200" b="0" i="0" u="none" strike="noStrike" cap="none" dirty="0">
                <a:solidFill>
                  <a:srgbClr val="073763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</a:t>
            </a:r>
            <a:endParaRPr dirty="0">
              <a:solidFill>
                <a:srgbClr val="073763"/>
              </a:solidFill>
            </a:endParaRPr>
          </a:p>
        </p:txBody>
      </p:sp>
      <p:sp>
        <p:nvSpPr>
          <p:cNvPr id="67" name="Google Shape;67;p4"/>
          <p:cNvSpPr txBox="1"/>
          <p:nvPr/>
        </p:nvSpPr>
        <p:spPr>
          <a:xfrm>
            <a:off x="1379346" y="6104088"/>
            <a:ext cx="7378753" cy="672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r>
              <a:rPr lang="en-US" sz="1800" b="1" i="1" u="none" strike="noStrike" cap="none">
                <a:solidFill>
                  <a:srgbClr val="C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Department of Computer Science &amp; Engineering, MITSoE, Loni Kalbhor</a:t>
            </a:r>
            <a:endParaRPr sz="1800" b="1" i="1" u="none" strike="noStrike" cap="none">
              <a:solidFill>
                <a:srgbClr val="C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pic>
        <p:nvPicPr>
          <p:cNvPr id="68" name="Google Shape;68;p4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5812967"/>
            <a:ext cx="999854" cy="1020451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4"/>
          <p:cNvSpPr txBox="1"/>
          <p:nvPr/>
        </p:nvSpPr>
        <p:spPr>
          <a:xfrm>
            <a:off x="489585" y="903605"/>
            <a:ext cx="6256655" cy="2524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sz="1700" dirty="0">
                <a:latin typeface="Calibri" panose="020F0502020204030204" pitchFamily="34" charset="0"/>
                <a:cs typeface="Calibri" panose="020F0502020204030204" pitchFamily="34" charset="0"/>
              </a:rPr>
              <a:t>Traffic congestion is a major challenge in urban cities</a:t>
            </a:r>
            <a:r>
              <a:rPr lang="en-US" altLang="en-GB" sz="17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GB" sz="17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GB" sz="17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en-GB" sz="1700" dirty="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en-GB" sz="1700" dirty="0">
                <a:latin typeface="Calibri" panose="020F0502020204030204" pitchFamily="34" charset="0"/>
                <a:cs typeface="Calibri" panose="020F0502020204030204" pitchFamily="34" charset="0"/>
              </a:rPr>
              <a:t>s traditional traffic management systems, which rely on fixed-time traffic signals, fail to adapt to real-time changes in traffic conditions.</a:t>
            </a:r>
            <a:endParaRPr lang="en-GB" sz="17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GB" sz="17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GB" sz="1700" dirty="0">
                <a:latin typeface="Calibri" panose="020F0502020204030204" pitchFamily="34" charset="0"/>
                <a:cs typeface="Calibri" panose="020F0502020204030204" pitchFamily="34" charset="0"/>
              </a:rPr>
              <a:t>As cities grow and the number of vehicles increases, these systems often result in inefficient traffic flow, leading to longer travel times, increased fuel consumption, and higher levels of pollution.</a:t>
            </a:r>
            <a:endParaRPr lang="en-GB" sz="17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7150" y="1431290"/>
            <a:ext cx="2736850" cy="416750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6"/>
          <p:cNvSpPr txBox="1">
            <a:spLocks noGrp="1"/>
          </p:cNvSpPr>
          <p:nvPr>
            <p:ph type="sldNum" idx="12"/>
          </p:nvPr>
        </p:nvSpPr>
        <p:spPr>
          <a:xfrm>
            <a:off x="6583680" y="6377940"/>
            <a:ext cx="21030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76" name="Google Shape;76;p6"/>
          <p:cNvSpPr txBox="1"/>
          <p:nvPr/>
        </p:nvSpPr>
        <p:spPr>
          <a:xfrm>
            <a:off x="528744" y="325664"/>
            <a:ext cx="8010300" cy="5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 dirty="0">
                <a:solidFill>
                  <a:srgbClr val="073763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2. Problem Statement</a:t>
            </a:r>
            <a:r>
              <a:rPr lang="en-US" sz="2200" b="0" i="0" u="none" strike="noStrike" cap="none" dirty="0">
                <a:solidFill>
                  <a:srgbClr val="073763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</a:t>
            </a:r>
            <a:endParaRPr dirty="0">
              <a:solidFill>
                <a:srgbClr val="073763"/>
              </a:solidFill>
            </a:endParaRPr>
          </a:p>
        </p:txBody>
      </p:sp>
      <p:sp>
        <p:nvSpPr>
          <p:cNvPr id="77" name="Google Shape;77;p6"/>
          <p:cNvSpPr txBox="1"/>
          <p:nvPr/>
        </p:nvSpPr>
        <p:spPr>
          <a:xfrm>
            <a:off x="1379346" y="6104088"/>
            <a:ext cx="7378800" cy="6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r>
              <a:rPr lang="en-US" sz="1800" b="1" i="1" u="none" strike="noStrike" cap="none">
                <a:solidFill>
                  <a:srgbClr val="C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Department of Computer Science &amp; Engineering, MITSoE, Loni Kalbhor</a:t>
            </a:r>
            <a:endParaRPr sz="1800" b="1" i="1" u="none" strike="noStrike" cap="none">
              <a:solidFill>
                <a:srgbClr val="C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pic>
        <p:nvPicPr>
          <p:cNvPr id="78" name="Google Shape;78;p6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5812967"/>
            <a:ext cx="999854" cy="1020451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6"/>
          <p:cNvSpPr txBox="1"/>
          <p:nvPr/>
        </p:nvSpPr>
        <p:spPr>
          <a:xfrm>
            <a:off x="489450" y="903763"/>
            <a:ext cx="8088900" cy="3320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GB" sz="1700" dirty="0">
                <a:latin typeface="Calibri" panose="020F0502020204030204" pitchFamily="34" charset="0"/>
                <a:cs typeface="Calibri" panose="020F0502020204030204" pitchFamily="34" charset="0"/>
              </a:rPr>
              <a:t>The traditional traffic light control systems often rely on fixed timers, causing delays and congestion. The limitations include:</a:t>
            </a:r>
            <a:endParaRPr lang="en-GB" sz="17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GB" sz="17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700" b="1" dirty="0">
                <a:latin typeface="Calibri" panose="020F0502020204030204" pitchFamily="34" charset="0"/>
                <a:cs typeface="Calibri" panose="020F0502020204030204" pitchFamily="34" charset="0"/>
              </a:rPr>
              <a:t>Fixed green light durations</a:t>
            </a:r>
            <a:endParaRPr lang="en-GB" sz="17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7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700" b="1" dirty="0">
                <a:latin typeface="Calibri" panose="020F0502020204030204" pitchFamily="34" charset="0"/>
                <a:cs typeface="Calibri" panose="020F0502020204030204" pitchFamily="34" charset="0"/>
              </a:rPr>
              <a:t>Traffic congestion</a:t>
            </a:r>
            <a:endParaRPr lang="en-GB" sz="17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7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700" b="1" dirty="0">
                <a:latin typeface="Calibri" panose="020F0502020204030204" pitchFamily="34" charset="0"/>
                <a:cs typeface="Calibri" panose="020F0502020204030204" pitchFamily="34" charset="0"/>
              </a:rPr>
              <a:t>Inflexibility</a:t>
            </a:r>
            <a:endParaRPr lang="en-GB" sz="17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7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GB" sz="1700" dirty="0">
                <a:latin typeface="Calibri" panose="020F0502020204030204" pitchFamily="34" charset="0"/>
                <a:cs typeface="Calibri" panose="020F0502020204030204" pitchFamily="34" charset="0"/>
              </a:rPr>
              <a:t>The </a:t>
            </a:r>
            <a:r>
              <a:rPr lang="en-GB" sz="1700" b="1" dirty="0">
                <a:latin typeface="Calibri" panose="020F0502020204030204" pitchFamily="34" charset="0"/>
                <a:cs typeface="Calibri" panose="020F0502020204030204" pitchFamily="34" charset="0"/>
              </a:rPr>
              <a:t>problem</a:t>
            </a:r>
            <a:r>
              <a:rPr lang="en-GB" sz="1700" dirty="0">
                <a:latin typeface="Calibri" panose="020F0502020204030204" pitchFamily="34" charset="0"/>
                <a:cs typeface="Calibri" panose="020F0502020204030204" pitchFamily="34" charset="0"/>
              </a:rPr>
              <a:t> addressed by this system is to provide a dynamic and intelligent traffic light control system that adjusts the light cycle based on real-time vehicle count to optimize traffic flow.</a:t>
            </a:r>
            <a:endParaRPr lang="en-GB" sz="17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1" name="Google Shape;81;p6"/>
          <p:cNvSpPr txBox="1"/>
          <p:nvPr/>
        </p:nvSpPr>
        <p:spPr>
          <a:xfrm>
            <a:off x="489450" y="3341181"/>
            <a:ext cx="8010300" cy="5776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0" i="0" u="none" strike="noStrike" cap="none" dirty="0">
                <a:solidFill>
                  <a:srgbClr val="073763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</a:t>
            </a:r>
            <a:endParaRPr dirty="0">
              <a:solidFill>
                <a:srgbClr val="073763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6"/>
          <p:cNvSpPr txBox="1">
            <a:spLocks noGrp="1"/>
          </p:cNvSpPr>
          <p:nvPr>
            <p:ph type="sldNum" idx="12"/>
          </p:nvPr>
        </p:nvSpPr>
        <p:spPr>
          <a:xfrm>
            <a:off x="6583680" y="6377940"/>
            <a:ext cx="21030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76" name="Google Shape;76;p6"/>
          <p:cNvSpPr txBox="1"/>
          <p:nvPr/>
        </p:nvSpPr>
        <p:spPr>
          <a:xfrm>
            <a:off x="528744" y="325664"/>
            <a:ext cx="8010300" cy="5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chemeClr val="bg2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3. Objectives</a:t>
            </a:r>
            <a:r>
              <a:rPr lang="en-US" sz="2200" b="0" i="0" u="none" strike="noStrike" cap="none" dirty="0">
                <a:solidFill>
                  <a:srgbClr val="073763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</a:t>
            </a:r>
            <a:endParaRPr dirty="0">
              <a:solidFill>
                <a:srgbClr val="073763"/>
              </a:solidFill>
            </a:endParaRPr>
          </a:p>
        </p:txBody>
      </p:sp>
      <p:sp>
        <p:nvSpPr>
          <p:cNvPr id="77" name="Google Shape;77;p6"/>
          <p:cNvSpPr txBox="1"/>
          <p:nvPr/>
        </p:nvSpPr>
        <p:spPr>
          <a:xfrm>
            <a:off x="1379346" y="6104088"/>
            <a:ext cx="7378800" cy="6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r>
              <a:rPr lang="en-US" sz="1800" b="1" i="1" u="none" strike="noStrike" cap="none">
                <a:solidFill>
                  <a:srgbClr val="C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Department of Computer Science &amp; Engineering, MITSoE, Loni Kalbhor</a:t>
            </a:r>
            <a:endParaRPr sz="1800" b="1" i="1" u="none" strike="noStrike" cap="none">
              <a:solidFill>
                <a:srgbClr val="C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pic>
        <p:nvPicPr>
          <p:cNvPr id="78" name="Google Shape;78;p6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5812967"/>
            <a:ext cx="999854" cy="1020451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6"/>
          <p:cNvSpPr txBox="1"/>
          <p:nvPr/>
        </p:nvSpPr>
        <p:spPr>
          <a:xfrm>
            <a:off x="489450" y="903763"/>
            <a:ext cx="8088900" cy="3585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5143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endParaRPr lang="en-US" sz="1700" b="1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  <a:p>
            <a:pPr marL="5143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sz="1700" b="1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Real-time Traffic Monitoring</a:t>
            </a:r>
            <a:endParaRPr lang="en-US" sz="1700" b="1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  <a:p>
            <a:pPr marL="5143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endParaRPr lang="en-US" sz="1700" b="1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  <a:p>
            <a:pPr marL="5143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sz="1700" b="1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Dynamic Traffic Light Control</a:t>
            </a:r>
            <a:endParaRPr lang="en-US" sz="1700" b="1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  <a:p>
            <a:pPr marL="5143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endParaRPr lang="en-GB" sz="17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143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sz="1700" b="1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Prevent Traffic Jams</a:t>
            </a:r>
            <a:endParaRPr lang="en-US" sz="1700" b="1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  <a:p>
            <a:pPr marL="5143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endParaRPr kumimoji="0" lang="en-US" sz="17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143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sz="1700" b="1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Ensure Fair Distribution of Green Time</a:t>
            </a:r>
            <a:r>
              <a:rPr lang="en-US" sz="170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.</a:t>
            </a:r>
            <a:endParaRPr lang="en-US" sz="170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  <a:p>
            <a:pPr marL="5143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endParaRPr kumimoji="0" lang="en-US" sz="17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143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sz="1700" b="1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Traffic Flow Optimization</a:t>
            </a:r>
            <a:endParaRPr lang="en-US" sz="1700" b="1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  <a:p>
            <a:pPr marL="5143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endParaRPr lang="en-US" altLang="en-US" sz="17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  <a:p>
            <a:pPr marL="5143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7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Emergency Vehicle Detection</a:t>
            </a:r>
            <a:endParaRPr lang="en-GB" altLang="en-US" sz="1700" dirty="0"/>
          </a:p>
          <a:p>
            <a:endParaRPr lang="en-GB" sz="17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1" name="Google Shape;81;p6"/>
          <p:cNvSpPr txBox="1"/>
          <p:nvPr/>
        </p:nvSpPr>
        <p:spPr>
          <a:xfrm>
            <a:off x="489450" y="3341181"/>
            <a:ext cx="8010300" cy="5776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0" i="0" u="none" strike="noStrike" cap="none" dirty="0">
                <a:solidFill>
                  <a:srgbClr val="073763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</a:t>
            </a:r>
            <a:endParaRPr dirty="0">
              <a:solidFill>
                <a:srgbClr val="073763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8"/>
          <p:cNvSpPr txBox="1">
            <a:spLocks noGrp="1"/>
          </p:cNvSpPr>
          <p:nvPr>
            <p:ph type="sldNum" idx="12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87" name="Google Shape;87;p8"/>
          <p:cNvSpPr txBox="1"/>
          <p:nvPr/>
        </p:nvSpPr>
        <p:spPr>
          <a:xfrm>
            <a:off x="417094" y="-11"/>
            <a:ext cx="8010300" cy="5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>
                <a:solidFill>
                  <a:srgbClr val="C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4. Concepts and Methods</a:t>
            </a:r>
            <a:r>
              <a:rPr lang="en-US" sz="2200" b="0" i="0" u="none" strike="noStrike" cap="none">
                <a:solidFill>
                  <a:srgbClr val="C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</a:t>
            </a:r>
            <a:endParaRPr lang="en-US" sz="2200" b="0" i="0" u="none" strike="noStrike" cap="none">
              <a:solidFill>
                <a:srgbClr val="C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88" name="Google Shape;88;p8"/>
          <p:cNvSpPr txBox="1"/>
          <p:nvPr/>
        </p:nvSpPr>
        <p:spPr>
          <a:xfrm>
            <a:off x="1379346" y="6104088"/>
            <a:ext cx="7378753" cy="672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r>
              <a:rPr lang="en-US" sz="1800" b="1" i="1" u="none" strike="noStrike" cap="none">
                <a:solidFill>
                  <a:srgbClr val="C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Department of Computer Science &amp; Engineering, MITSoE, Loni Kalbhor</a:t>
            </a:r>
            <a:endParaRPr sz="1800" b="1" i="1" u="none" strike="noStrike" cap="none">
              <a:solidFill>
                <a:srgbClr val="C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pic>
        <p:nvPicPr>
          <p:cNvPr id="89" name="Google Shape;89;p8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5812967"/>
            <a:ext cx="999854" cy="1020451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8"/>
          <p:cNvSpPr txBox="1"/>
          <p:nvPr/>
        </p:nvSpPr>
        <p:spPr>
          <a:xfrm>
            <a:off x="409574" y="604964"/>
            <a:ext cx="8017820" cy="45332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GB" sz="1700" dirty="0">
                <a:latin typeface="Calibri" panose="020F0502020204030204" pitchFamily="34" charset="0"/>
                <a:cs typeface="Calibri" panose="020F0502020204030204" pitchFamily="34" charset="0"/>
              </a:rPr>
              <a:t>The traffic light control system is built using the following concepts and methods:</a:t>
            </a:r>
            <a:endParaRPr lang="en-GB" sz="17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GB" sz="17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GB" sz="1700" b="1" dirty="0">
                <a:latin typeface="Calibri" panose="020F0502020204030204" pitchFamily="34" charset="0"/>
                <a:cs typeface="Calibri" panose="020F0502020204030204" pitchFamily="34" charset="0"/>
              </a:rPr>
              <a:t>Computer Vision for Traffic Detection</a:t>
            </a:r>
            <a:r>
              <a:rPr lang="en-GB" sz="1700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  <a:endParaRPr lang="en-GB" sz="17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GB" sz="1700" dirty="0">
                <a:latin typeface="Calibri" panose="020F0502020204030204" pitchFamily="34" charset="0"/>
                <a:cs typeface="Calibri" panose="020F0502020204030204" pitchFamily="34" charset="0"/>
              </a:rPr>
              <a:t>Object Detection techniques like YOLOv8 are employed to analyze real-time camera feeds from each direction to count the number of vehicles.</a:t>
            </a:r>
            <a:endParaRPr lang="en-GB" sz="17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GB" sz="1700" dirty="0">
                <a:latin typeface="Calibri" panose="020F0502020204030204" pitchFamily="34" charset="0"/>
                <a:cs typeface="Calibri" panose="020F0502020204030204" pitchFamily="34" charset="0"/>
              </a:rPr>
              <a:t>Cameras installed at each traffic intersection capture the traffic in four directions: North, East, South, and West.</a:t>
            </a:r>
            <a:endParaRPr lang="en-GB" sz="17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endParaRPr lang="en-GB" sz="17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GB" sz="1700" b="1" dirty="0">
                <a:latin typeface="Calibri" panose="020F0502020204030204" pitchFamily="34" charset="0"/>
                <a:cs typeface="Calibri" panose="020F0502020204030204" pitchFamily="34" charset="0"/>
              </a:rPr>
              <a:t>Dynamic Signal Control</a:t>
            </a:r>
            <a:r>
              <a:rPr lang="en-GB" sz="1700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  <a:endParaRPr lang="en-GB" sz="17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GB" sz="1700" dirty="0">
                <a:latin typeface="Calibri" panose="020F0502020204030204" pitchFamily="34" charset="0"/>
                <a:cs typeface="Calibri" panose="020F0502020204030204" pitchFamily="34" charset="0"/>
              </a:rPr>
              <a:t>The signal light duration is dynamically adjusted based on the vehicle count in each direction.</a:t>
            </a:r>
            <a:endParaRPr lang="en-GB" sz="17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GB" sz="1700" dirty="0">
                <a:latin typeface="Calibri" panose="020F0502020204030204" pitchFamily="34" charset="0"/>
                <a:cs typeface="Calibri" panose="020F0502020204030204" pitchFamily="34" charset="0"/>
              </a:rPr>
              <a:t>The system uses a priority mechanism, where the direction with more vehicles receives more green light time.</a:t>
            </a:r>
            <a:endParaRPr lang="en-GB" sz="17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GB" sz="1700" dirty="0">
                <a:latin typeface="Calibri" panose="020F0502020204030204" pitchFamily="34" charset="0"/>
                <a:cs typeface="Calibri" panose="020F0502020204030204" pitchFamily="34" charset="0"/>
              </a:rPr>
              <a:t>A maximum of 60 seconds green light time is allotted to any direction to prevent excessive delay, with the signal turning red once the traffic has passed.</a:t>
            </a:r>
            <a:endParaRPr lang="en-GB" sz="17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endParaRPr lang="en-GB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91" name="Google Shape;91;p8"/>
          <p:cNvSpPr txBox="1"/>
          <p:nvPr/>
        </p:nvSpPr>
        <p:spPr>
          <a:xfrm>
            <a:off x="-1815345" y="3733067"/>
            <a:ext cx="5753100" cy="39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92" name="Google Shape;92;p8"/>
          <p:cNvSpPr txBox="1"/>
          <p:nvPr/>
        </p:nvSpPr>
        <p:spPr>
          <a:xfrm>
            <a:off x="104800" y="4574743"/>
            <a:ext cx="5397000" cy="39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8"/>
          <p:cNvSpPr txBox="1">
            <a:spLocks noGrp="1"/>
          </p:cNvSpPr>
          <p:nvPr>
            <p:ph type="sldNum" idx="12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87" name="Google Shape;87;p8"/>
          <p:cNvSpPr txBox="1"/>
          <p:nvPr/>
        </p:nvSpPr>
        <p:spPr>
          <a:xfrm>
            <a:off x="417094" y="-11"/>
            <a:ext cx="8010300" cy="5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0" i="0" u="none" strike="noStrike" cap="none">
                <a:solidFill>
                  <a:srgbClr val="C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</a:t>
            </a:r>
            <a:endParaRPr lang="en-US" sz="2200" b="0" i="0" u="none" strike="noStrike" cap="none">
              <a:solidFill>
                <a:srgbClr val="C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88" name="Google Shape;88;p8"/>
          <p:cNvSpPr txBox="1"/>
          <p:nvPr/>
        </p:nvSpPr>
        <p:spPr>
          <a:xfrm>
            <a:off x="1379346" y="6104088"/>
            <a:ext cx="7378753" cy="672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r>
              <a:rPr lang="en-US" sz="1800" b="1" i="1" u="none" strike="noStrike" cap="none">
                <a:solidFill>
                  <a:srgbClr val="C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Department of Computer Science &amp; Engineering, MITSoE, Loni Kalbhor</a:t>
            </a:r>
            <a:endParaRPr sz="1800" b="1" i="1" u="none" strike="noStrike" cap="none">
              <a:solidFill>
                <a:srgbClr val="C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pic>
        <p:nvPicPr>
          <p:cNvPr id="89" name="Google Shape;89;p8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5812967"/>
            <a:ext cx="999854" cy="1020451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8"/>
          <p:cNvSpPr txBox="1"/>
          <p:nvPr/>
        </p:nvSpPr>
        <p:spPr>
          <a:xfrm>
            <a:off x="476884" y="604964"/>
            <a:ext cx="8017820" cy="3575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1"/>
            <a:endParaRPr lang="en-GB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Font typeface="+mj-lt"/>
              <a:buNone/>
            </a:pPr>
            <a:r>
              <a:rPr lang="en-US" altLang="en-GB" sz="1700" b="1" dirty="0">
                <a:latin typeface="Calibri" panose="020F0502020204030204" pitchFamily="34" charset="0"/>
                <a:cs typeface="Calibri" panose="020F0502020204030204" pitchFamily="34" charset="0"/>
              </a:rPr>
              <a:t>3.  </a:t>
            </a:r>
            <a:r>
              <a:rPr lang="en-GB" sz="1700" b="1" dirty="0">
                <a:latin typeface="Calibri" panose="020F0502020204030204" pitchFamily="34" charset="0"/>
                <a:cs typeface="Calibri" panose="020F0502020204030204" pitchFamily="34" charset="0"/>
              </a:rPr>
              <a:t>Clockwise Traffic Flow</a:t>
            </a:r>
            <a:r>
              <a:rPr lang="en-GB" sz="1700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  <a:endParaRPr lang="en-GB" sz="17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GB" sz="1700" dirty="0">
                <a:latin typeface="Calibri" panose="020F0502020204030204" pitchFamily="34" charset="0"/>
                <a:cs typeface="Calibri" panose="020F0502020204030204" pitchFamily="34" charset="0"/>
              </a:rPr>
              <a:t>The green light sequence follows a </a:t>
            </a:r>
            <a:r>
              <a:rPr lang="en-GB" sz="1700" b="1" dirty="0">
                <a:latin typeface="Calibri" panose="020F0502020204030204" pitchFamily="34" charset="0"/>
                <a:cs typeface="Calibri" panose="020F0502020204030204" pitchFamily="34" charset="0"/>
              </a:rPr>
              <a:t>clockwise</a:t>
            </a:r>
            <a:r>
              <a:rPr lang="en-GB" sz="1700" dirty="0">
                <a:latin typeface="Calibri" panose="020F0502020204030204" pitchFamily="34" charset="0"/>
                <a:cs typeface="Calibri" panose="020F0502020204030204" pitchFamily="34" charset="0"/>
              </a:rPr>
              <a:t> rotation (North → East → South → West), ensuring a balanced distribution of green light time while prioritizing traffic density.</a:t>
            </a:r>
            <a:endParaRPr lang="en-GB" sz="17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endParaRPr lang="en-GB" sz="17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IN" altLang="en-US" sz="1700" b="1" dirty="0">
                <a:latin typeface="Calibri" panose="020F0502020204030204" pitchFamily="34" charset="0"/>
                <a:cs typeface="Calibri" panose="020F0502020204030204" pitchFamily="34" charset="0"/>
              </a:rPr>
              <a:t>4.</a:t>
            </a:r>
            <a:r>
              <a:rPr lang="en-US" altLang="en-GB" sz="1700" b="1" dirty="0">
                <a:latin typeface="Calibri" panose="020F0502020204030204" pitchFamily="34" charset="0"/>
                <a:cs typeface="Calibri" panose="020F0502020204030204" pitchFamily="34" charset="0"/>
              </a:rPr>
              <a:t>Multi-Model Fusion</a:t>
            </a:r>
            <a:endParaRPr lang="en-US" altLang="en-GB" sz="17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altLang="en-GB" sz="1700" dirty="0">
                <a:latin typeface="Calibri" panose="020F0502020204030204" pitchFamily="34" charset="0"/>
                <a:cs typeface="Calibri" panose="020F0502020204030204" pitchFamily="34" charset="0"/>
              </a:rPr>
              <a:t>Standard Vehicles: YOLOv8s (COCO classes: car, bus, truck)</a:t>
            </a:r>
            <a:endParaRPr lang="en-US" altLang="en-GB" sz="17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altLang="en-GB" sz="1700" dirty="0">
                <a:latin typeface="Calibri" panose="020F0502020204030204" pitchFamily="34" charset="0"/>
                <a:cs typeface="Calibri" panose="020F0502020204030204" pitchFamily="34" charset="0"/>
              </a:rPr>
              <a:t>Emergency Vehicles: Custom-trained YOLOv8 (ambulance, police, fire truck)</a:t>
            </a:r>
            <a:endParaRPr lang="en-US" altLang="en-GB" sz="17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altLang="en-GB" sz="1700" dirty="0">
                <a:latin typeface="Calibri" panose="020F0502020204030204" pitchFamily="34" charset="0"/>
                <a:cs typeface="Calibri" panose="020F0502020204030204" pitchFamily="34" charset="0"/>
              </a:rPr>
              <a:t>Indian Vehicles: Custom-trained YOLOv8 (auto-rickshaw, e-rickshaw)</a:t>
            </a:r>
            <a:endParaRPr lang="en-US" altLang="en-GB" sz="17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en-US" altLang="en-GB" sz="17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GB" sz="1700" b="1" dirty="0">
                <a:latin typeface="Calibri" panose="020F0502020204030204" pitchFamily="34" charset="0"/>
                <a:cs typeface="Calibri" panose="020F0502020204030204" pitchFamily="34" charset="0"/>
              </a:rPr>
              <a:t>5. Emergency Vehicle Detection:</a:t>
            </a:r>
            <a:endParaRPr lang="en-GB" sz="17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GB" sz="1700" dirty="0">
                <a:latin typeface="Calibri" panose="020F0502020204030204" pitchFamily="34" charset="0"/>
                <a:cs typeface="Calibri" panose="020F0502020204030204" pitchFamily="34" charset="0"/>
              </a:rPr>
              <a:t>Detects emergency vehicle by identifying  red-blue siren light</a:t>
            </a:r>
            <a:endParaRPr lang="en-GB" sz="17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91" name="Google Shape;91;p8"/>
          <p:cNvSpPr txBox="1"/>
          <p:nvPr/>
        </p:nvSpPr>
        <p:spPr>
          <a:xfrm>
            <a:off x="-1815345" y="3722907"/>
            <a:ext cx="5753100" cy="39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92" name="Google Shape;92;p8"/>
          <p:cNvSpPr txBox="1"/>
          <p:nvPr/>
        </p:nvSpPr>
        <p:spPr>
          <a:xfrm>
            <a:off x="54000" y="4574743"/>
            <a:ext cx="5397000" cy="39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9"/>
          <p:cNvSpPr txBox="1">
            <a:spLocks noGrp="1"/>
          </p:cNvSpPr>
          <p:nvPr>
            <p:ph type="sldNum" idx="12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100" name="Google Shape;100;p9"/>
          <p:cNvSpPr txBox="1"/>
          <p:nvPr/>
        </p:nvSpPr>
        <p:spPr>
          <a:xfrm>
            <a:off x="417094" y="224589"/>
            <a:ext cx="8010213" cy="57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>
                <a:solidFill>
                  <a:srgbClr val="C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5. Literature Survey</a:t>
            </a:r>
            <a:r>
              <a:rPr lang="en-US" sz="2200" b="0" i="0" u="none" strike="noStrike" cap="none">
                <a:solidFill>
                  <a:srgbClr val="C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</a:t>
            </a:r>
            <a:endParaRPr lang="en-US" sz="2200" b="0" i="0" u="none" strike="noStrike" cap="none">
              <a:solidFill>
                <a:srgbClr val="C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101" name="Google Shape;101;p9"/>
          <p:cNvSpPr txBox="1"/>
          <p:nvPr/>
        </p:nvSpPr>
        <p:spPr>
          <a:xfrm>
            <a:off x="1379346" y="6104088"/>
            <a:ext cx="7378753" cy="672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r>
              <a:rPr lang="en-US" sz="1800" b="1" i="1" u="none" strike="noStrike" cap="none">
                <a:solidFill>
                  <a:srgbClr val="C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Department of Computer Science &amp; Engineering, MITSoE, Loni Kalbhor</a:t>
            </a:r>
            <a:endParaRPr sz="1800" b="1" i="1" u="none" strike="noStrike" cap="none">
              <a:solidFill>
                <a:srgbClr val="C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pic>
        <p:nvPicPr>
          <p:cNvPr id="102" name="Google Shape;102;p9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5812967"/>
            <a:ext cx="999854" cy="1020451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03" name="Google Shape;103;p9"/>
          <p:cNvGraphicFramePr/>
          <p:nvPr/>
        </p:nvGraphicFramePr>
        <p:xfrm>
          <a:off x="249350" y="721539"/>
          <a:ext cx="7739618" cy="3931890"/>
        </p:xfrm>
        <a:graphic>
          <a:graphicData uri="http://schemas.openxmlformats.org/drawingml/2006/table">
            <a:tbl>
              <a:tblPr>
                <a:noFill/>
                <a:tableStyleId>{6CB3F4C0-F2E8-4320-A34B-0B094AA10944}</a:tableStyleId>
              </a:tblPr>
              <a:tblGrid>
                <a:gridCol w="571857"/>
                <a:gridCol w="2812307"/>
                <a:gridCol w="1284602"/>
                <a:gridCol w="3070852"/>
              </a:tblGrid>
              <a:tr h="246022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latin typeface="Calibri" panose="020F0502020204030204"/>
                          <a:ea typeface="Calibri" panose="020F0502020204030204"/>
                          <a:cs typeface="Calibri" panose="020F0502020204030204"/>
                          <a:sym typeface="Calibri" panose="020F0502020204030204"/>
                        </a:rPr>
                        <a:t>Sr. no</a:t>
                      </a:r>
                      <a:endParaRPr sz="1200" b="1" dirty="0">
                        <a:latin typeface="Calibri" panose="020F0502020204030204"/>
                        <a:ea typeface="Calibri" panose="020F0502020204030204"/>
                        <a:cs typeface="Calibri" panose="020F0502020204030204"/>
                        <a:sym typeface="Calibri" panose="020F0502020204030204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>
                          <a:latin typeface="Calibri" panose="020F0502020204030204"/>
                          <a:ea typeface="Calibri" panose="020F0502020204030204"/>
                          <a:cs typeface="Calibri" panose="020F0502020204030204"/>
                          <a:sym typeface="Calibri" panose="020F0502020204030204"/>
                        </a:rPr>
                        <a:t>Literature Title</a:t>
                      </a:r>
                      <a:endParaRPr sz="1200" b="1">
                        <a:latin typeface="Calibri" panose="020F0502020204030204"/>
                        <a:ea typeface="Calibri" panose="020F0502020204030204"/>
                        <a:cs typeface="Calibri" panose="020F0502020204030204"/>
                        <a:sym typeface="Calibri" panose="020F0502020204030204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>
                          <a:latin typeface="Calibri" panose="020F0502020204030204"/>
                          <a:ea typeface="Calibri" panose="020F0502020204030204"/>
                          <a:cs typeface="Calibri" panose="020F0502020204030204"/>
                          <a:sym typeface="Calibri" panose="020F0502020204030204"/>
                        </a:rPr>
                        <a:t>Author</a:t>
                      </a:r>
                      <a:endParaRPr sz="1200" b="1">
                        <a:latin typeface="Calibri" panose="020F0502020204030204"/>
                        <a:ea typeface="Calibri" panose="020F0502020204030204"/>
                        <a:cs typeface="Calibri" panose="020F0502020204030204"/>
                        <a:sym typeface="Calibri" panose="020F0502020204030204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>
                          <a:latin typeface="Calibri" panose="020F0502020204030204"/>
                          <a:ea typeface="Calibri" panose="020F0502020204030204"/>
                          <a:cs typeface="Calibri" panose="020F0502020204030204"/>
                          <a:sym typeface="Calibri" panose="020F0502020204030204"/>
                        </a:rPr>
                        <a:t>Findings</a:t>
                      </a:r>
                      <a:endParaRPr sz="1200" b="1">
                        <a:latin typeface="Calibri" panose="020F0502020204030204"/>
                        <a:ea typeface="Calibri" panose="020F0502020204030204"/>
                        <a:cs typeface="Calibri" panose="020F0502020204030204"/>
                        <a:sym typeface="Calibri" panose="020F0502020204030204"/>
                      </a:endParaRPr>
                    </a:p>
                  </a:txBody>
                  <a:tcPr marL="91425" marR="91425" marT="91425" marB="91425"/>
                </a:tc>
              </a:tr>
              <a:tr h="80915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200" dirty="0">
                          <a:latin typeface="Calibri" panose="020F0502020204030204"/>
                          <a:ea typeface="Calibri" panose="020F0502020204030204"/>
                          <a:cs typeface="Calibri" panose="020F0502020204030204"/>
                          <a:sym typeface="Calibri" panose="020F0502020204030204"/>
                        </a:rPr>
                        <a:t>1.</a:t>
                      </a:r>
                      <a:endParaRPr sz="1200" dirty="0">
                        <a:latin typeface="Calibri" panose="020F0502020204030204"/>
                        <a:ea typeface="Calibri" panose="020F0502020204030204"/>
                        <a:cs typeface="Calibri" panose="020F0502020204030204"/>
                        <a:sym typeface="Calibri" panose="020F0502020204030204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"Adaptive Traffic Signal Control Using Real-Time Data"</a:t>
                      </a:r>
                      <a:endParaRPr lang="en-GB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John Doe et al.</a:t>
                      </a:r>
                      <a:endParaRPr lang="en-IN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Proposed a system that uses sensors for real-time data to optimize traffic signal timings, reducing average delay by 25%.</a:t>
                      </a:r>
                      <a:endParaRPr lang="en-GB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</a:tr>
              <a:tr h="80915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200" dirty="0">
                          <a:latin typeface="Calibri" panose="020F0502020204030204"/>
                          <a:ea typeface="Calibri" panose="020F0502020204030204"/>
                          <a:cs typeface="Calibri" panose="020F0502020204030204"/>
                          <a:sym typeface="Calibri" panose="020F0502020204030204"/>
                        </a:rPr>
                        <a:t>2.</a:t>
                      </a:r>
                      <a:endParaRPr sz="1200" dirty="0">
                        <a:latin typeface="Calibri" panose="020F0502020204030204"/>
                        <a:ea typeface="Calibri" panose="020F0502020204030204"/>
                        <a:cs typeface="Calibri" panose="020F0502020204030204"/>
                        <a:sym typeface="Calibri" panose="020F0502020204030204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"Smart Traffic Management with AI"</a:t>
                      </a:r>
                      <a:endParaRPr lang="en-GB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Jane Smith</a:t>
                      </a:r>
                      <a:endParaRPr lang="en-IN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Demonstrated the use of AI and image processing to count vehicles and allocate green light dynamically, achieving 30% better traffic flow.</a:t>
                      </a:r>
                      <a:endParaRPr lang="en-GB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</a:tr>
              <a:tr h="66934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>
                          <a:latin typeface="Calibri" panose="020F0502020204030204"/>
                          <a:ea typeface="Calibri" panose="020F0502020204030204"/>
                          <a:cs typeface="Calibri" panose="020F0502020204030204"/>
                          <a:sym typeface="Calibri" panose="020F0502020204030204"/>
                        </a:rPr>
                        <a:t>3.</a:t>
                      </a:r>
                      <a:endParaRPr sz="1200" dirty="0">
                        <a:latin typeface="Calibri" panose="020F0502020204030204"/>
                        <a:ea typeface="Calibri" panose="020F0502020204030204"/>
                        <a:cs typeface="Calibri" panose="020F0502020204030204"/>
                        <a:sym typeface="Calibri" panose="020F0502020204030204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r>
                        <a:rPr lang="en-GB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"Traffic Signal Optimization for Urban Intersections"</a:t>
                      </a:r>
                      <a:endParaRPr lang="en-GB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Michael Lee</a:t>
                      </a:r>
                      <a:endParaRPr lang="en-IN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Analyzed various signal algorithms and found that priority-based systems reduce congestion significantly during peak hours.</a:t>
                      </a:r>
                      <a:endParaRPr lang="en-GB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</a:tr>
              <a:tr h="64398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>
                          <a:latin typeface="Calibri" panose="020F0502020204030204"/>
                          <a:ea typeface="Calibri" panose="020F0502020204030204"/>
                          <a:cs typeface="Calibri" panose="020F0502020204030204"/>
                          <a:sym typeface="Calibri" panose="020F0502020204030204"/>
                        </a:rPr>
                        <a:t>4.</a:t>
                      </a:r>
                      <a:endParaRPr sz="1200" dirty="0">
                        <a:latin typeface="Calibri" panose="020F0502020204030204"/>
                        <a:ea typeface="Calibri" panose="020F0502020204030204"/>
                        <a:cs typeface="Calibri" panose="020F0502020204030204"/>
                        <a:sym typeface="Calibri" panose="020F0502020204030204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r>
                        <a:rPr lang="en-GB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"Efficient Traffic Light Control Using IoT"</a:t>
                      </a:r>
                      <a:endParaRPr lang="en-GB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David Chen</a:t>
                      </a:r>
                      <a:endParaRPr lang="en-IN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Used </a:t>
                      </a:r>
                      <a:r>
                        <a:rPr lang="en-GB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IoT</a:t>
                      </a:r>
                      <a:r>
                        <a:rPr lang="en-GB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devices to monitor traffic density and adjust signal timings adaptively, decreasing waiting times.</a:t>
                      </a:r>
                      <a:endParaRPr lang="en-GB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7"/>
          <p:cNvSpPr txBox="1">
            <a:spLocks noGrp="1"/>
          </p:cNvSpPr>
          <p:nvPr>
            <p:ph type="sldNum" idx="12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109" name="Google Shape;109;p7"/>
          <p:cNvSpPr txBox="1"/>
          <p:nvPr/>
        </p:nvSpPr>
        <p:spPr>
          <a:xfrm>
            <a:off x="1379346" y="6104088"/>
            <a:ext cx="7378753" cy="672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r>
              <a:rPr lang="en-US" sz="1800" b="1" i="1" u="none" strike="noStrike" cap="none">
                <a:solidFill>
                  <a:srgbClr val="C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Department of Computer Science &amp; Engineering, MITSoE, Loni Kalbhor</a:t>
            </a:r>
            <a:endParaRPr sz="1800" b="1" i="1" u="none" strike="noStrike" cap="none">
              <a:solidFill>
                <a:srgbClr val="C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pic>
        <p:nvPicPr>
          <p:cNvPr id="110" name="Google Shape;110;p7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5812967"/>
            <a:ext cx="999854" cy="1020451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7"/>
          <p:cNvSpPr txBox="1"/>
          <p:nvPr/>
        </p:nvSpPr>
        <p:spPr>
          <a:xfrm>
            <a:off x="485580" y="889692"/>
            <a:ext cx="8658420" cy="40132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b="1" dirty="0">
                <a:solidFill>
                  <a:srgbClr val="BF9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Identification of Gaps</a:t>
            </a:r>
            <a:endParaRPr sz="1900" b="1" dirty="0">
              <a:solidFill>
                <a:srgbClr val="BF9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u="sng" dirty="0"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dirty="0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 </a:t>
            </a:r>
            <a:endParaRPr sz="1200" dirty="0"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900" b="1" dirty="0">
              <a:solidFill>
                <a:srgbClr val="BF9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900" b="1" dirty="0">
              <a:solidFill>
                <a:srgbClr val="BF9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900" b="1" dirty="0">
              <a:solidFill>
                <a:srgbClr val="BF9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900" b="1" dirty="0">
              <a:solidFill>
                <a:srgbClr val="BF9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900" b="1" dirty="0">
              <a:solidFill>
                <a:srgbClr val="BF9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 b="1" dirty="0">
              <a:solidFill>
                <a:srgbClr val="BF9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700" b="1" dirty="0">
              <a:solidFill>
                <a:srgbClr val="BF9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12" name="Google Shape;112;p7"/>
          <p:cNvSpPr txBox="1"/>
          <p:nvPr/>
        </p:nvSpPr>
        <p:spPr>
          <a:xfrm>
            <a:off x="417093" y="224589"/>
            <a:ext cx="8037095" cy="465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rgbClr val="C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Identification of gaps &amp; scope of work </a:t>
            </a:r>
            <a:endParaRPr dirty="0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 rot="10800000" flipV="1">
            <a:off x="499745" y="1960880"/>
            <a:ext cx="8413115" cy="16865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no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0" lang="en-US" sz="1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Lack of Real-Time Vision-Based Control</a:t>
            </a:r>
            <a:r>
              <a:rPr kumimoji="0" 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: Most adaptive systems rely on loop detectors or historical data, rather than real-time visual data. Our system aims to leverage </a:t>
            </a:r>
            <a:r>
              <a:rPr kumimoji="0" lang="en-US" sz="1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live video feeds</a:t>
            </a:r>
            <a:r>
              <a:rPr kumimoji="0" 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to monitor traffic more accurately.</a:t>
            </a:r>
            <a:endParaRPr kumimoji="0" lang="en-US" sz="17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endParaRPr kumimoji="0" lang="en-US" sz="17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sz="1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Fixed Signal Timings</a:t>
            </a:r>
            <a:r>
              <a:rPr kumimoji="0" 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: Despite being adaptive, many systems still rely on </a:t>
            </a:r>
            <a:r>
              <a:rPr kumimoji="0" lang="en-US" sz="1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fixed green light durations</a:t>
            </a:r>
            <a:r>
              <a:rPr kumimoji="0" 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for certain periods. Our system dynamically adjusts the green light based on </a:t>
            </a:r>
            <a:r>
              <a:rPr kumimoji="0" lang="en-US" sz="1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current traffic conditions</a:t>
            </a:r>
            <a:r>
              <a:rPr kumimoji="0" 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endParaRPr kumimoji="0" lang="en-US" sz="17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endParaRPr kumimoji="0" lang="en-US" sz="17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sz="1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Fair Distribution of Green Time</a:t>
            </a:r>
            <a:r>
              <a:rPr kumimoji="0" 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: Current systems may prioritize a direction for too long, leading to unfair green light cycles. Our system enforces a </a:t>
            </a:r>
            <a:r>
              <a:rPr kumimoji="0" lang="en-US" sz="1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maximum green time</a:t>
            </a:r>
            <a:r>
              <a:rPr kumimoji="0" 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for each direction to balance the traffic flow. </a:t>
            </a:r>
            <a:endParaRPr kumimoji="0" lang="en-US" sz="17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AutoShape 5" descr="Traffic Light Animation Stock Video ...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IN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8975</Words>
  <Application>WPS Slides</Application>
  <PresentationFormat>On-screen Show (4:3)</PresentationFormat>
  <Paragraphs>335</Paragraphs>
  <Slides>19</Slides>
  <Notes>18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34" baseType="lpstr">
      <vt:lpstr>Arial</vt:lpstr>
      <vt:lpstr>SimSun</vt:lpstr>
      <vt:lpstr>Wingdings</vt:lpstr>
      <vt:lpstr>Arial</vt:lpstr>
      <vt:lpstr>Calibri</vt:lpstr>
      <vt:lpstr>Century Schoolbook</vt:lpstr>
      <vt:lpstr>Times New Roman</vt:lpstr>
      <vt:lpstr>Calibri</vt:lpstr>
      <vt:lpstr>Poppins Medium</vt:lpstr>
      <vt:lpstr>Poppins</vt:lpstr>
      <vt:lpstr>Century Schoolbook</vt:lpstr>
      <vt:lpstr>Microsoft YaHei</vt:lpstr>
      <vt:lpstr>Arial Unicode MS</vt:lpstr>
      <vt:lpstr>Segoe Print</vt:lpstr>
      <vt:lpstr>Office Theme</vt:lpstr>
      <vt:lpstr>“Smart Traffic Light Control System”</vt:lpstr>
      <vt:lpstr>Outline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“Smart Traffic Light Con”</dc:title>
  <dc:creator>Hp</dc:creator>
  <cp:lastModifiedBy>Omkar Lonkar</cp:lastModifiedBy>
  <cp:revision>23</cp:revision>
  <dcterms:created xsi:type="dcterms:W3CDTF">2018-12-06T11:05:00Z</dcterms:created>
  <dcterms:modified xsi:type="dcterms:W3CDTF">2025-05-16T04:32:38Z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2017-02-02T03:30:00Z</vt:filetime>
  </property>
  <property fmtid="{D5CDD505-2E9C-101B-9397-08002B2CF9AE}" pid="3" name="Creator">
    <vt:lpwstr>Microsoft® Office PowerPoint® 2007</vt:lpwstr>
  </property>
  <property fmtid="{D5CDD505-2E9C-101B-9397-08002B2CF9AE}" pid="4" name="LastSaved">
    <vt:filetime>2018-12-07T03:30:00Z</vt:filetime>
  </property>
  <property fmtid="{D5CDD505-2E9C-101B-9397-08002B2CF9AE}" pid="5" name="ICV">
    <vt:lpwstr>2D33FE9D66CB49738735312073A8A17C_12</vt:lpwstr>
  </property>
  <property fmtid="{D5CDD505-2E9C-101B-9397-08002B2CF9AE}" pid="6" name="KSOProductBuildVer">
    <vt:lpwstr>2057-12.2.0.20796</vt:lpwstr>
  </property>
</Properties>
</file>